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330" r:id="rId3"/>
    <p:sldId id="331" r:id="rId4"/>
    <p:sldId id="332" r:id="rId5"/>
    <p:sldId id="333" r:id="rId6"/>
    <p:sldId id="285" r:id="rId7"/>
    <p:sldId id="257" r:id="rId8"/>
    <p:sldId id="307" r:id="rId9"/>
    <p:sldId id="334" r:id="rId10"/>
    <p:sldId id="259" r:id="rId11"/>
    <p:sldId id="335" r:id="rId12"/>
    <p:sldId id="308" r:id="rId13"/>
    <p:sldId id="291" r:id="rId14"/>
    <p:sldId id="261" r:id="rId15"/>
    <p:sldId id="309" r:id="rId16"/>
    <p:sldId id="336" r:id="rId17"/>
    <p:sldId id="263" r:id="rId18"/>
    <p:sldId id="310" r:id="rId19"/>
    <p:sldId id="337" r:id="rId20"/>
    <p:sldId id="298" r:id="rId21"/>
    <p:sldId id="265" r:id="rId22"/>
    <p:sldId id="311" r:id="rId23"/>
    <p:sldId id="338" r:id="rId24"/>
    <p:sldId id="267" r:id="rId25"/>
    <p:sldId id="312" r:id="rId26"/>
    <p:sldId id="339" r:id="rId27"/>
    <p:sldId id="321" r:id="rId28"/>
    <p:sldId id="269" r:id="rId29"/>
    <p:sldId id="313" r:id="rId30"/>
    <p:sldId id="340" r:id="rId31"/>
    <p:sldId id="271" r:id="rId32"/>
    <p:sldId id="341" r:id="rId33"/>
    <p:sldId id="314" r:id="rId34"/>
    <p:sldId id="322" r:id="rId35"/>
    <p:sldId id="273" r:id="rId36"/>
    <p:sldId id="315" r:id="rId37"/>
    <p:sldId id="342" r:id="rId38"/>
    <p:sldId id="275" r:id="rId39"/>
    <p:sldId id="316" r:id="rId40"/>
    <p:sldId id="343" r:id="rId41"/>
    <p:sldId id="323" r:id="rId42"/>
    <p:sldId id="277" r:id="rId43"/>
    <p:sldId id="317" r:id="rId44"/>
    <p:sldId id="344" r:id="rId45"/>
    <p:sldId id="279" r:id="rId46"/>
    <p:sldId id="345" r:id="rId47"/>
    <p:sldId id="318" r:id="rId48"/>
    <p:sldId id="281" r:id="rId49"/>
    <p:sldId id="319" r:id="rId50"/>
    <p:sldId id="346" r:id="rId51"/>
    <p:sldId id="324" r:id="rId52"/>
    <p:sldId id="283" r:id="rId53"/>
    <p:sldId id="320" r:id="rId54"/>
    <p:sldId id="347" r:id="rId55"/>
  </p:sldIdLst>
  <p:sldSz cx="9144000" cy="6858000" type="screen4x3"/>
  <p:notesSz cx="6858000" cy="9296400"/>
  <p:defaultTextStyle>
    <a:defPPr>
      <a:defRPr lang="fr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FF00"/>
    <a:srgbClr val="660066"/>
    <a:srgbClr val="00FF00"/>
    <a:srgbClr val="006600"/>
    <a:srgbClr val="FF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615" autoAdjust="0"/>
    <p:restoredTop sz="86447" autoAdjust="0"/>
  </p:normalViewPr>
  <p:slideViewPr>
    <p:cSldViewPr>
      <p:cViewPr varScale="1">
        <p:scale>
          <a:sx n="107" d="100"/>
          <a:sy n="107" d="100"/>
        </p:scale>
        <p:origin x="72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10119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2.xml"/><Relationship Id="rId2" Type="http://schemas.openxmlformats.org/officeDocument/2006/relationships/slide" Target="slides/slide45.xml"/><Relationship Id="rId1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5420F3F8-AB3B-432A-8DFF-78B4D66189D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274EB737-BBBE-4F04-B094-52B3B5E6FB4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F1E940C-F6EB-478D-9B87-B85537C98260}" type="datetimeFigureOut">
              <a:rPr lang="fr-CA"/>
              <a:pPr>
                <a:defRPr/>
              </a:pPr>
              <a:t>2019-01-15</a:t>
            </a:fld>
            <a:endParaRPr lang="fr-CA"/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3A81B367-43B6-4A60-B5CE-D4DB264BF4D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CD73DCAE-6A3A-42A9-B140-25BFBBD8D05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285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/>
            </a:lvl1pPr>
          </a:lstStyle>
          <a:p>
            <a:pPr>
              <a:defRPr/>
            </a:pPr>
            <a:fld id="{19430BAE-1748-422B-BA22-C484D3A049D4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7EA9B48-8E2E-429B-B893-DCF44120C8C4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A6F382A-EE19-4338-98EE-6A0274BE7D08}"/>
              </a:ext>
            </a:extLst>
          </p:cNvPr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23ED48A-028F-4010-9FEB-6C2E72AFF66C}" type="datetimeFigureOut">
              <a:rPr lang="fr-FR"/>
              <a:pPr>
                <a:defRPr/>
              </a:pPr>
              <a:t>15/01/2019</a:t>
            </a:fld>
            <a:endParaRPr lang="fr-CA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1B053613-C8F3-442C-84C8-143BE554A1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CA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25D6C8C9-682F-4682-8034-4E21F977B9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auto">
          <a:xfrm>
            <a:off x="685800" y="4416425"/>
            <a:ext cx="54864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CA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322A13D-379E-42D5-A971-1C22315782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xfrm>
            <a:off x="0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A85C82-863F-43EC-BB45-4EC2DA5E8B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/>
            </a:lvl1pPr>
          </a:lstStyle>
          <a:p>
            <a:pPr>
              <a:defRPr/>
            </a:pPr>
            <a:fld id="{8C240F8D-FA45-4911-9F52-535A9A8868C9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5" descr="Background_01.jpg">
            <a:extLst>
              <a:ext uri="{FF2B5EF4-FFF2-40B4-BE49-F238E27FC236}">
                <a16:creationId xmlns:a16="http://schemas.microsoft.com/office/drawing/2014/main" id="{45BB5FEF-BB67-49E6-9680-998F98461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5720" y="3571876"/>
            <a:ext cx="8572560" cy="1100144"/>
          </a:xfrm>
        </p:spPr>
        <p:txBody>
          <a:bodyPr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/>
              <a:t>Cliquez pour modifier le style du 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714884"/>
            <a:ext cx="6400800" cy="923916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CA" dirty="0"/>
          </a:p>
        </p:txBody>
      </p:sp>
      <p:sp>
        <p:nvSpPr>
          <p:cNvPr id="16" name="Espace réservé pour une image  6" descr="Logo de l'école de conduite"/>
          <p:cNvSpPr>
            <a:spLocks noGrp="1"/>
          </p:cNvSpPr>
          <p:nvPr>
            <p:ph type="pic" sz="quarter" idx="10"/>
          </p:nvPr>
        </p:nvSpPr>
        <p:spPr>
          <a:xfrm>
            <a:off x="357158" y="6143644"/>
            <a:ext cx="3571900" cy="64294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299317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8" name="Espace réservé pour une image  6" descr="Logo de l'école de conduite"/>
          <p:cNvSpPr>
            <a:spLocks noGrp="1"/>
          </p:cNvSpPr>
          <p:nvPr>
            <p:ph type="pic" sz="quarter" idx="10"/>
          </p:nvPr>
        </p:nvSpPr>
        <p:spPr>
          <a:xfrm>
            <a:off x="357158" y="6143644"/>
            <a:ext cx="3571900" cy="64294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CA" noProof="0" dirty="0"/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6E4D909B-D38C-476B-912B-4FF80314A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D9E2C-C0C0-4D89-B20F-440C6D9A654D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840973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88" y="274638"/>
            <a:ext cx="8501062" cy="1439862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357188" y="1857375"/>
            <a:ext cx="4173537" cy="4143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83125" y="1857375"/>
            <a:ext cx="4175125" cy="4143375"/>
          </a:xfrm>
        </p:spPr>
        <p:txBody>
          <a:bodyPr/>
          <a:lstStyle/>
          <a:p>
            <a:pPr lvl="0"/>
            <a:endParaRPr lang="fr-CA" noProof="0"/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A67A3979-34A6-4E51-A74F-221DD08855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11798-E48B-45CC-A9FC-AA1A0F1FEDCD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552255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88" y="274638"/>
            <a:ext cx="8501062" cy="1439862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188" y="1857375"/>
            <a:ext cx="8501062" cy="4143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CFFD2FD0-EA5C-494C-90B3-C51BE551C1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A4F38-DD74-4C36-A41F-48EF682098C7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533764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fr-CA"/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ECD3B1B1-0BD0-458F-A334-2763103901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E23D0-FF88-4818-9B64-0D9A3F74C347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959413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88" y="274638"/>
            <a:ext cx="8501062" cy="1439862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FFF10101-202E-442B-93AD-EC858A385B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9DE2F-23F4-4E2F-9301-4DD4ED67CAD9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853911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F890D128-B5F1-49CD-919C-70975A8957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81FD1-DB5F-4FFA-B0D3-C44CBDA0AB7D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897437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6" descr="Background_02.jpg">
            <a:extLst>
              <a:ext uri="{FF2B5EF4-FFF2-40B4-BE49-F238E27FC236}">
                <a16:creationId xmlns:a16="http://schemas.microsoft.com/office/drawing/2014/main" id="{5EDABD0B-16C7-4180-B67F-6F64533947D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F42C4A7-CBC3-46B1-859C-2B80FDF7B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274638"/>
            <a:ext cx="8501062" cy="14398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CA" dirty="0"/>
              <a:t>Titre 28 pts Arial</a:t>
            </a:r>
          </a:p>
        </p:txBody>
      </p:sp>
      <p:sp>
        <p:nvSpPr>
          <p:cNvPr id="1028" name="Espace réservé du texte 2">
            <a:extLst>
              <a:ext uri="{FF2B5EF4-FFF2-40B4-BE49-F238E27FC236}">
                <a16:creationId xmlns:a16="http://schemas.microsoft.com/office/drawing/2014/main" id="{57C8E942-2417-4994-9BD2-87E21CA767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57188" y="1857375"/>
            <a:ext cx="8501062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fr-FR"/>
              <a:t>Texte 20 pts Arial</a:t>
            </a:r>
          </a:p>
          <a:p>
            <a:pPr lvl="1"/>
            <a:r>
              <a:rPr lang="fr-CA" altLang="fr-FR"/>
              <a:t>Deuxième niveau</a:t>
            </a:r>
          </a:p>
          <a:p>
            <a:pPr lvl="2"/>
            <a:r>
              <a:rPr lang="fr-CA" altLang="fr-FR"/>
              <a:t>Troisième niveau</a:t>
            </a:r>
          </a:p>
          <a:p>
            <a:pPr lvl="3"/>
            <a:r>
              <a:rPr lang="fr-CA" altLang="fr-FR"/>
              <a:t>Quatrième niveau</a:t>
            </a:r>
          </a:p>
          <a:p>
            <a:pPr lvl="4"/>
            <a:r>
              <a:rPr lang="fr-CA" alt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0A46CA-2E84-43E7-8A42-AD8CB6442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15250" y="6356350"/>
            <a:ext cx="1143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EF6F857-12E8-4DB8-8882-3FBE1E9CF71D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  <p:sp>
        <p:nvSpPr>
          <p:cNvPr id="8" name="Espace réservé pour une image  11">
            <a:extLst>
              <a:ext uri="{FF2B5EF4-FFF2-40B4-BE49-F238E27FC236}">
                <a16:creationId xmlns:a16="http://schemas.microsoft.com/office/drawing/2014/main" id="{072015B3-7A87-40CD-9A93-8E130D382D74}"/>
              </a:ext>
            </a:extLst>
          </p:cNvPr>
          <p:cNvSpPr txBox="1">
            <a:spLocks/>
          </p:cNvSpPr>
          <p:nvPr/>
        </p:nvSpPr>
        <p:spPr>
          <a:xfrm>
            <a:off x="357188" y="6143625"/>
            <a:ext cx="2357437" cy="571500"/>
          </a:xfrm>
          <a:prstGeom prst="rect">
            <a:avLst/>
          </a:prstGeom>
        </p:spPr>
        <p:txBody>
          <a:bodyPr/>
          <a:lstStyle>
            <a:lvl1pPr algn="ctr">
              <a:buNone/>
              <a:defRPr sz="1400"/>
            </a:lvl1pPr>
          </a:lstStyle>
          <a:p>
            <a:pPr marL="342900" indent="-342900" eaLnBrk="1" hangingPunct="1">
              <a:spcBef>
                <a:spcPct val="20000"/>
              </a:spcBef>
              <a:buFont typeface="Arial" charset="0"/>
              <a:buNone/>
              <a:defRPr/>
            </a:pPr>
            <a:endParaRPr lang="fr-CA" dirty="0"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2.wmv"/><Relationship Id="rId1" Type="http://schemas.microsoft.com/office/2007/relationships/media" Target="../media/media12.wmv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wmv"/><Relationship Id="rId1" Type="http://schemas.microsoft.com/office/2007/relationships/media" Target="../media/media13.wmv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4.wmv"/><Relationship Id="rId1" Type="http://schemas.microsoft.com/office/2007/relationships/media" Target="../media/media14.wmv"/><Relationship Id="rId4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ED2ACA-79B5-4FD6-A5B0-1D3DAB2BDBD6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285750" y="3571875"/>
            <a:ext cx="8572500" cy="1100138"/>
          </a:xfrm>
        </p:spPr>
        <p:txBody>
          <a:bodyPr/>
          <a:lstStyle/>
          <a:p>
            <a:pPr eaLnBrk="1" hangingPunct="1">
              <a:defRPr/>
            </a:pPr>
            <a:r>
              <a:rPr lang="fr-CA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Préparation aux sorties sur route</a:t>
            </a:r>
          </a:p>
        </p:txBody>
      </p:sp>
      <p:sp>
        <p:nvSpPr>
          <p:cNvPr id="5123" name="Sous-titre 2">
            <a:extLst>
              <a:ext uri="{FF2B5EF4-FFF2-40B4-BE49-F238E27FC236}">
                <a16:creationId xmlns:a16="http://schemas.microsoft.com/office/drawing/2014/main" id="{D1FCD861-EB5F-455A-92C6-6ADE0C1483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714875"/>
            <a:ext cx="6400800" cy="923925"/>
          </a:xfrm>
        </p:spPr>
        <p:txBody>
          <a:bodyPr/>
          <a:lstStyle/>
          <a:p>
            <a:pPr eaLnBrk="1" hangingPunct="1"/>
            <a:r>
              <a:rPr lang="fr-FR" altLang="fr-FR"/>
              <a:t>Clips vidéo</a:t>
            </a:r>
          </a:p>
        </p:txBody>
      </p:sp>
      <p:graphicFrame>
        <p:nvGraphicFramePr>
          <p:cNvPr id="5124" name="Espace réservé pour une image  3">
            <a:extLst>
              <a:ext uri="{FF2B5EF4-FFF2-40B4-BE49-F238E27FC236}">
                <a16:creationId xmlns:a16="http://schemas.microsoft.com/office/drawing/2014/main" id="{285F4AC2-3DB2-44B5-9A9E-DC485ED9F2F8}"/>
              </a:ext>
            </a:extLst>
          </p:cNvPr>
          <p:cNvGraphicFramePr>
            <a:graphicFrameLocks noGrp="1"/>
          </p:cNvGraphicFramePr>
          <p:nvPr>
            <p:ph type="pic" sz="quarter" idx="10"/>
          </p:nvPr>
        </p:nvGraphicFramePr>
        <p:xfrm>
          <a:off x="381000" y="5791200"/>
          <a:ext cx="1371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Photo Editor Photo" r:id="rId3" imgW="3885714" imgH="2591162" progId="MSPhotoEd.3">
                  <p:embed/>
                </p:oleObj>
              </mc:Choice>
              <mc:Fallback>
                <p:oleObj name="Photo Editor Photo" r:id="rId3" imgW="3885714" imgH="2591162" progId="MSPhotoEd.3">
                  <p:embed/>
                  <p:pic>
                    <p:nvPicPr>
                      <p:cNvPr id="0" name="Espace réservé pour une image 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791200"/>
                        <a:ext cx="13716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6">
            <a:extLst>
              <a:ext uri="{FF2B5EF4-FFF2-40B4-BE49-F238E27FC236}">
                <a16:creationId xmlns:a16="http://schemas.microsoft.com/office/drawing/2014/main" id="{07C413DE-C113-4E3F-AC8B-B7FCD2092A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5791200"/>
          <a:ext cx="1905000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Photo Editor Photo" r:id="rId5" imgW="3409524" imgH="1514686" progId="MSPhotoEd.3">
                  <p:embed/>
                </p:oleObj>
              </mc:Choice>
              <mc:Fallback>
                <p:oleObj name="Photo Editor Photo" r:id="rId5" imgW="3409524" imgH="1514686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5791200"/>
                        <a:ext cx="1905000" cy="846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6" name="Picture 125" descr="V:\CHS10\Essais\2couleurs\2c300dpi300gsl.gif">
            <a:extLst>
              <a:ext uri="{FF2B5EF4-FFF2-40B4-BE49-F238E27FC236}">
                <a16:creationId xmlns:a16="http://schemas.microsoft.com/office/drawing/2014/main" id="{B521B067-C4B2-4C13-8889-DCCA44037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22963"/>
            <a:ext cx="19812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3">
            <a:extLst>
              <a:ext uri="{FF2B5EF4-FFF2-40B4-BE49-F238E27FC236}">
                <a16:creationId xmlns:a16="http://schemas.microsoft.com/office/drawing/2014/main" id="{DCD68B58-0909-4A1D-9E99-56015CE835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18C27D-2612-4C10-A907-8F2EBB77736D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8AD6C603-DD01-434B-8697-0A244F46994A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CA" sz="3200" dirty="0">
                <a:latin typeface="Arial" charset="0"/>
                <a:cs typeface="Arial" charset="0"/>
              </a:rPr>
              <a:t>Clip 2</a:t>
            </a:r>
          </a:p>
        </p:txBody>
      </p:sp>
      <p:sp>
        <p:nvSpPr>
          <p:cNvPr id="5" name="Bouton d'action : Vidéo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01E3CC8-1823-4D47-A14B-F25195728487}"/>
              </a:ext>
            </a:extLst>
          </p:cNvPr>
          <p:cNvSpPr/>
          <p:nvPr/>
        </p:nvSpPr>
        <p:spPr>
          <a:xfrm>
            <a:off x="3571875" y="857250"/>
            <a:ext cx="328613" cy="27305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CA" sz="3200" dirty="0"/>
          </a:p>
        </p:txBody>
      </p:sp>
      <p:sp>
        <p:nvSpPr>
          <p:cNvPr id="14341" name="ZoneTexte 5">
            <a:extLst>
              <a:ext uri="{FF2B5EF4-FFF2-40B4-BE49-F238E27FC236}">
                <a16:creationId xmlns:a16="http://schemas.microsoft.com/office/drawing/2014/main" id="{7DB948B6-5A79-4BFE-82BC-60EEB5A87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5429250"/>
            <a:ext cx="5500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CA" altLang="fr-FR" sz="1600" i="1"/>
              <a:t> Cliquez sur l’encadré pour débuter la présentation</a:t>
            </a:r>
          </a:p>
        </p:txBody>
      </p:sp>
      <p:pic>
        <p:nvPicPr>
          <p:cNvPr id="2" name="Fr-clip02">
            <a:hlinkClick r:id="" action="ppaction://media"/>
            <a:extLst>
              <a:ext uri="{FF2B5EF4-FFF2-40B4-BE49-F238E27FC236}">
                <a16:creationId xmlns:a16="http://schemas.microsoft.com/office/drawing/2014/main" id="{7212ABDD-2CE6-45C5-B3B7-A70D1A519D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5938" y="1340768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numéro de diapositive 2">
            <a:extLst>
              <a:ext uri="{FF2B5EF4-FFF2-40B4-BE49-F238E27FC236}">
                <a16:creationId xmlns:a16="http://schemas.microsoft.com/office/drawing/2014/main" id="{D812023A-2C7A-4452-8123-6590F9DC0F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B3FB25-90B9-415A-8B99-B8B7A5FF792F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7EC9B9C9-3169-4C3F-8ED5-59C2C66A0D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2</a:t>
            </a:r>
          </a:p>
        </p:txBody>
      </p:sp>
      <p:graphicFrame>
        <p:nvGraphicFramePr>
          <p:cNvPr id="78868" name="Group 20">
            <a:extLst>
              <a:ext uri="{FF2B5EF4-FFF2-40B4-BE49-F238E27FC236}">
                <a16:creationId xmlns:a16="http://schemas.microsoft.com/office/drawing/2014/main" id="{6A5CA7D0-9831-4530-AFE5-571CA51C7EDC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u numéro de diapositive 2">
            <a:extLst>
              <a:ext uri="{FF2B5EF4-FFF2-40B4-BE49-F238E27FC236}">
                <a16:creationId xmlns:a16="http://schemas.microsoft.com/office/drawing/2014/main" id="{35013DAA-69F6-41FE-9F40-F7E817692D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3A1308-159F-4BB1-9CD7-FAAE4F295F67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04FACB43-15EC-4F26-86C2-8E2A38E54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2</a:t>
            </a:r>
          </a:p>
        </p:txBody>
      </p:sp>
      <p:graphicFrame>
        <p:nvGraphicFramePr>
          <p:cNvPr id="78868" name="Group 20">
            <a:extLst>
              <a:ext uri="{FF2B5EF4-FFF2-40B4-BE49-F238E27FC236}">
                <a16:creationId xmlns:a16="http://schemas.microsoft.com/office/drawing/2014/main" id="{DF7587BB-A9AE-44F2-A0D6-ADB8A29EB03A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D’autres usagers de la route (visibles ou non)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Une collision avec un véhicule venant de la gauche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Etc.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Respecter les feux de circulation (s’immobiliser au feu jaune</a:t>
                      </a: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Vérifier les angles morts et les rétroviseurs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Attendre le feu vert avant d’effectuer le virage à gauche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Respecter la signalisation et les règles de la circulation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35C7A79-4921-4F1B-AF52-510B6AEE80A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Sorties 3 et 4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D8AC8A00-A07B-4BCA-995A-C1D21E4E67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altLang="fr-F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numéro de diapositive 1">
            <a:extLst>
              <a:ext uri="{FF2B5EF4-FFF2-40B4-BE49-F238E27FC236}">
                <a16:creationId xmlns:a16="http://schemas.microsoft.com/office/drawing/2014/main" id="{B9080E57-6CF0-4D4C-9B47-610D6BEDC4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C4DBBD5-D2FE-41AC-B828-1B2A396751D4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30779F4-1907-410A-BC73-BAA59F776030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/>
        <p:txBody>
          <a:bodyPr/>
          <a:lstStyle/>
          <a:p>
            <a:pPr eaLnBrk="1" hangingPunct="1">
              <a:defRPr/>
            </a:pPr>
            <a:r>
              <a:rPr lang="fr-CA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Clip 3</a:t>
            </a:r>
          </a:p>
        </p:txBody>
      </p:sp>
      <p:sp>
        <p:nvSpPr>
          <p:cNvPr id="18436" name="Espace réservé du numéro de diapositive 3">
            <a:extLst>
              <a:ext uri="{FF2B5EF4-FFF2-40B4-BE49-F238E27FC236}">
                <a16:creationId xmlns:a16="http://schemas.microsoft.com/office/drawing/2014/main" id="{842D5C03-3992-405F-AE73-0ECA03F40E6C}"/>
              </a:ext>
            </a:extLst>
          </p:cNvPr>
          <p:cNvSpPr txBox="1">
            <a:spLocks noGrp="1"/>
          </p:cNvSpPr>
          <p:nvPr/>
        </p:nvSpPr>
        <p:spPr bwMode="auto">
          <a:xfrm>
            <a:off x="7715250" y="6356350"/>
            <a:ext cx="1143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5185416-0EF9-4772-833A-9708B1E98965}" type="slidenum">
              <a:rPr lang="fr-CA" altLang="fr-FR" sz="12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6" name="Bouton d'action : Vidéo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262C679-4557-4122-A0FE-99801EFEDB41}"/>
              </a:ext>
            </a:extLst>
          </p:cNvPr>
          <p:cNvSpPr/>
          <p:nvPr/>
        </p:nvSpPr>
        <p:spPr>
          <a:xfrm>
            <a:off x="3571875" y="857250"/>
            <a:ext cx="328613" cy="27305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CA" sz="3200" dirty="0"/>
          </a:p>
        </p:txBody>
      </p:sp>
      <p:sp>
        <p:nvSpPr>
          <p:cNvPr id="18438" name="ZoneTexte 7">
            <a:extLst>
              <a:ext uri="{FF2B5EF4-FFF2-40B4-BE49-F238E27FC236}">
                <a16:creationId xmlns:a16="http://schemas.microsoft.com/office/drawing/2014/main" id="{47AA44A5-9590-4E8B-A3CC-489394DFB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5429250"/>
            <a:ext cx="5500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CA" altLang="fr-FR" sz="1600" i="1"/>
              <a:t> Cliquez sur l’encadré pour débuter la présentation</a:t>
            </a:r>
          </a:p>
        </p:txBody>
      </p:sp>
      <p:pic>
        <p:nvPicPr>
          <p:cNvPr id="3" name="Fr-clip03">
            <a:hlinkClick r:id="" action="ppaction://media"/>
            <a:extLst>
              <a:ext uri="{FF2B5EF4-FFF2-40B4-BE49-F238E27FC236}">
                <a16:creationId xmlns:a16="http://schemas.microsoft.com/office/drawing/2014/main" id="{2CB7471C-730B-44BC-9F70-F9B11515D7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3449" y="1340768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numéro de diapositive 2">
            <a:extLst>
              <a:ext uri="{FF2B5EF4-FFF2-40B4-BE49-F238E27FC236}">
                <a16:creationId xmlns:a16="http://schemas.microsoft.com/office/drawing/2014/main" id="{6388181C-9D7F-4CF6-95CD-589734A177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EBECB2-CAA3-4827-9C87-0A0BA173FB77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B2243768-BC4D-4AB6-8BD8-889A2B1437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3</a:t>
            </a:r>
          </a:p>
        </p:txBody>
      </p:sp>
      <p:graphicFrame>
        <p:nvGraphicFramePr>
          <p:cNvPr id="79904" name="Group 32">
            <a:extLst>
              <a:ext uri="{FF2B5EF4-FFF2-40B4-BE49-F238E27FC236}">
                <a16:creationId xmlns:a16="http://schemas.microsoft.com/office/drawing/2014/main" id="{D3CB885F-5392-4EF4-AF0F-FAAFA80085A9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C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numéro de diapositive 2">
            <a:extLst>
              <a:ext uri="{FF2B5EF4-FFF2-40B4-BE49-F238E27FC236}">
                <a16:creationId xmlns:a16="http://schemas.microsoft.com/office/drawing/2014/main" id="{A939497C-019A-4E17-8722-B14B5BE0C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C691F5-3296-4003-BC07-6AEA313F09F1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1CFB1E55-A680-4720-8D42-F5DC0DC7C8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3</a:t>
            </a:r>
          </a:p>
        </p:txBody>
      </p:sp>
      <p:graphicFrame>
        <p:nvGraphicFramePr>
          <p:cNvPr id="79904" name="Group 32">
            <a:extLst>
              <a:ext uri="{FF2B5EF4-FFF2-40B4-BE49-F238E27FC236}">
                <a16:creationId xmlns:a16="http://schemas.microsoft.com/office/drawing/2014/main" id="{31E1FCE4-1331-47DE-9677-369598DB4854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5014947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57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134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Des piétons, des enfants, des cycliste</a:t>
                      </a: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D’autres véhicules </a:t>
                      </a: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circulant sur la route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Des véhicules stationnés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La configuration de la route (courbe)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CA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La portière d’un véhicule stationné peut </a:t>
                      </a: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s’ouvrir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Des piétons cachés par des véhicules peuvent surgir sur la route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Un véhicule peut sortir d’une entrée privée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Un véhicule peut surgir en sens inverse (la configuration de la route ne permet pas d’anticiper les situations sur une longue distance)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Etc.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Ralentir et se préparer à freiner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Être attentif à l’environnement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Être attentif aux autres usagers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Respecter la signalisation et les règles de la circulation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u numéro de diapositive 3">
            <a:extLst>
              <a:ext uri="{FF2B5EF4-FFF2-40B4-BE49-F238E27FC236}">
                <a16:creationId xmlns:a16="http://schemas.microsoft.com/office/drawing/2014/main" id="{1A769831-A701-4D2D-BEE6-B99EDFE941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839F36-471C-4553-8A19-39654C59EAFE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027A0D7B-864D-45EA-A00A-0B737D7CCA21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CA" sz="3200" dirty="0">
                <a:latin typeface="Arial" charset="0"/>
                <a:cs typeface="Arial" charset="0"/>
              </a:rPr>
              <a:t>Clip 4</a:t>
            </a:r>
          </a:p>
        </p:txBody>
      </p:sp>
      <p:sp>
        <p:nvSpPr>
          <p:cNvPr id="5" name="Bouton d'action : Vidéo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A4A9503-8343-469F-8F56-D7FD73499F47}"/>
              </a:ext>
            </a:extLst>
          </p:cNvPr>
          <p:cNvSpPr/>
          <p:nvPr/>
        </p:nvSpPr>
        <p:spPr>
          <a:xfrm>
            <a:off x="3571875" y="857250"/>
            <a:ext cx="328613" cy="27305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CA" sz="3200" dirty="0"/>
          </a:p>
        </p:txBody>
      </p:sp>
      <p:sp>
        <p:nvSpPr>
          <p:cNvPr id="21509" name="ZoneTexte 6">
            <a:extLst>
              <a:ext uri="{FF2B5EF4-FFF2-40B4-BE49-F238E27FC236}">
                <a16:creationId xmlns:a16="http://schemas.microsoft.com/office/drawing/2014/main" id="{68160FE9-9449-463E-868B-8FD07392F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5429250"/>
            <a:ext cx="5500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CA" altLang="fr-FR" sz="1600" i="1" dirty="0"/>
              <a:t> Cliquez sur l’encadré pour débuter la présentation</a:t>
            </a:r>
          </a:p>
        </p:txBody>
      </p:sp>
      <p:pic>
        <p:nvPicPr>
          <p:cNvPr id="2" name="Fr-clip04">
            <a:hlinkClick r:id="" action="ppaction://media"/>
            <a:extLst>
              <a:ext uri="{FF2B5EF4-FFF2-40B4-BE49-F238E27FC236}">
                <a16:creationId xmlns:a16="http://schemas.microsoft.com/office/drawing/2014/main" id="{BD617862-2C21-4716-9158-45709C3B74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3719" y="1340768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u numéro de diapositive 2">
            <a:extLst>
              <a:ext uri="{FF2B5EF4-FFF2-40B4-BE49-F238E27FC236}">
                <a16:creationId xmlns:a16="http://schemas.microsoft.com/office/drawing/2014/main" id="{DF1514A8-9267-4BD1-BDF2-BA804082B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C14F6B-9092-4CB8-9535-F99B90A74DE0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C0113B0F-6E1B-4EED-AA41-7DD324A395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4</a:t>
            </a:r>
          </a:p>
        </p:txBody>
      </p:sp>
      <p:graphicFrame>
        <p:nvGraphicFramePr>
          <p:cNvPr id="80928" name="Group 32">
            <a:extLst>
              <a:ext uri="{FF2B5EF4-FFF2-40B4-BE49-F238E27FC236}">
                <a16:creationId xmlns:a16="http://schemas.microsoft.com/office/drawing/2014/main" id="{67AFB1E5-EE85-4409-BF7F-A51233FDD373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u numéro de diapositive 2">
            <a:extLst>
              <a:ext uri="{FF2B5EF4-FFF2-40B4-BE49-F238E27FC236}">
                <a16:creationId xmlns:a16="http://schemas.microsoft.com/office/drawing/2014/main" id="{F4B65336-9BAC-4C08-8BCF-0DBCA1BF9F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AE6112-BB55-4FF2-B937-24E5D18705A1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67F1B921-DECC-4612-B5BB-305ABE3EC9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4</a:t>
            </a:r>
          </a:p>
        </p:txBody>
      </p:sp>
      <p:graphicFrame>
        <p:nvGraphicFramePr>
          <p:cNvPr id="80928" name="Group 32">
            <a:extLst>
              <a:ext uri="{FF2B5EF4-FFF2-40B4-BE49-F238E27FC236}">
                <a16:creationId xmlns:a16="http://schemas.microsoft.com/office/drawing/2014/main" id="{B4D3C16E-E879-4D16-8387-0CB9C294F428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Des piétons, des enfants, des cyclistes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D’autres véhicules circulant sur la route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Des véhicules stationnés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Des arbres qui obstruent la vision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Les feux de freinage allumés du véhicule stationné (véhicule en marche)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La portière d’un véhicule stationné peut s’ouvrir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Des piétons cachés par des véhicules ou des arbres peuvent surgir sur la route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Un véhicule peut sortir d’une entrée privée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Un cycliste peut modifier rapidement sa trajectoire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Etc.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Ralentir et se préparer à freiner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Être prêt à s’immobiliser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Céder le passage au cycliste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Être attentif à l’environnement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Être attentif aux autres usagers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Prévoir la sortie du conducteur du véhicule stationné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numéro de diapositive 4">
            <a:extLst>
              <a:ext uri="{FF2B5EF4-FFF2-40B4-BE49-F238E27FC236}">
                <a16:creationId xmlns:a16="http://schemas.microsoft.com/office/drawing/2014/main" id="{66D1E84B-D70B-4EA0-9685-B79ACC37CA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F84BCF0-0179-488D-8E0E-14C237E8C7D6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E5E3BDED-DBAA-4547-9242-0E298A32F4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Remerciements 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B026CF5-B87F-4506-9B0E-00C590A534C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81000" y="1828800"/>
            <a:ext cx="4173538" cy="4419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fr-CA" altLang="fr-FR" dirty="0"/>
              <a:t>Les clips vidéo utilisés dans le cadre du Programme d’éducation à la sécurité routière sont tirés du DVD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fr-CA" altLang="fr-FR" dirty="0"/>
              <a:t>    « </a:t>
            </a:r>
            <a:r>
              <a:rPr lang="fr-CA" altLang="fr-FR" i="1" dirty="0"/>
              <a:t>A Crash Course in Crash Prevention</a:t>
            </a:r>
            <a:r>
              <a:rPr lang="fr-CA" altLang="fr-FR" dirty="0"/>
              <a:t> ».</a:t>
            </a:r>
          </a:p>
          <a:p>
            <a:pPr>
              <a:lnSpc>
                <a:spcPct val="110000"/>
              </a:lnSpc>
            </a:pPr>
            <a:endParaRPr lang="fr-CA" altLang="fr-FR" dirty="0"/>
          </a:p>
          <a:p>
            <a:pPr>
              <a:lnSpc>
                <a:spcPct val="110000"/>
              </a:lnSpc>
            </a:pPr>
            <a:r>
              <a:rPr lang="fr-CA" altLang="fr-FR" dirty="0"/>
              <a:t>Leur utilisation est une gracieuseté de la </a:t>
            </a:r>
            <a:br>
              <a:rPr lang="fr-CA" altLang="fr-FR" dirty="0"/>
            </a:br>
            <a:r>
              <a:rPr lang="fr-CA" altLang="fr-FR" dirty="0"/>
              <a:t>AAA </a:t>
            </a:r>
            <a:r>
              <a:rPr lang="en-CA" altLang="fr-FR" dirty="0"/>
              <a:t>Foundation for Traffic Safety</a:t>
            </a:r>
            <a:r>
              <a:rPr lang="fr-CA" altLang="fr-FR" dirty="0"/>
              <a:t> et elle a été rendue possible grâce au CAA-Québec. </a:t>
            </a:r>
          </a:p>
        </p:txBody>
      </p:sp>
      <p:pic>
        <p:nvPicPr>
          <p:cNvPr id="6149" name="Picture 8" descr="AAA_traffic_safety">
            <a:extLst>
              <a:ext uri="{FF2B5EF4-FFF2-40B4-BE49-F238E27FC236}">
                <a16:creationId xmlns:a16="http://schemas.microsoft.com/office/drawing/2014/main" id="{EFBD5610-DFED-4698-A920-D02B847E784D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057400"/>
            <a:ext cx="3781425" cy="379095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05D2998-AB29-4C17-9F56-5DA93A92F5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Sorties 5 et 6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18B6E69-0CA7-46C2-AC92-212277EF4D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altLang="fr-F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numéro de diapositive 1">
            <a:extLst>
              <a:ext uri="{FF2B5EF4-FFF2-40B4-BE49-F238E27FC236}">
                <a16:creationId xmlns:a16="http://schemas.microsoft.com/office/drawing/2014/main" id="{36E435AF-7CEE-4632-8A09-5A047D2FC6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23C8E3-CD46-45E1-9CCD-824E54926BEF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50B067-2306-4317-871F-56ECBE8E1034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/>
        <p:txBody>
          <a:bodyPr/>
          <a:lstStyle/>
          <a:p>
            <a:pPr eaLnBrk="1" hangingPunct="1">
              <a:defRPr/>
            </a:pPr>
            <a:r>
              <a:rPr lang="fr-CA" sz="3200" dirty="0">
                <a:latin typeface="Arial" charset="0"/>
                <a:cs typeface="Arial" charset="0"/>
              </a:rPr>
              <a:t>Clip 5</a:t>
            </a:r>
          </a:p>
        </p:txBody>
      </p:sp>
      <p:sp>
        <p:nvSpPr>
          <p:cNvPr id="25604" name="Espace réservé du numéro de diapositive 3">
            <a:extLst>
              <a:ext uri="{FF2B5EF4-FFF2-40B4-BE49-F238E27FC236}">
                <a16:creationId xmlns:a16="http://schemas.microsoft.com/office/drawing/2014/main" id="{DB378741-AB53-4C44-987F-E5CC11D02F09}"/>
              </a:ext>
            </a:extLst>
          </p:cNvPr>
          <p:cNvSpPr txBox="1">
            <a:spLocks noGrp="1"/>
          </p:cNvSpPr>
          <p:nvPr/>
        </p:nvSpPr>
        <p:spPr bwMode="auto">
          <a:xfrm>
            <a:off x="7715250" y="6356350"/>
            <a:ext cx="1143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1658946-0A44-4F10-82A8-ADC3B0F81974}" type="slidenum">
              <a:rPr lang="fr-CA" altLang="fr-FR" sz="12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6" name="Bouton d'action : Vidéo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02A91DD-4B91-42B6-846C-12A635EBF92B}"/>
              </a:ext>
            </a:extLst>
          </p:cNvPr>
          <p:cNvSpPr/>
          <p:nvPr/>
        </p:nvSpPr>
        <p:spPr>
          <a:xfrm>
            <a:off x="3571875" y="857250"/>
            <a:ext cx="328613" cy="27305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CA" sz="3200" dirty="0"/>
          </a:p>
        </p:txBody>
      </p:sp>
      <p:sp>
        <p:nvSpPr>
          <p:cNvPr id="25606" name="ZoneTexte 7">
            <a:extLst>
              <a:ext uri="{FF2B5EF4-FFF2-40B4-BE49-F238E27FC236}">
                <a16:creationId xmlns:a16="http://schemas.microsoft.com/office/drawing/2014/main" id="{BE17EA96-0D3C-4A47-B0C1-7040A34EA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5429250"/>
            <a:ext cx="5500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CA" altLang="fr-FR" sz="1600" i="1"/>
              <a:t> Cliquez sur l’encadré pour débuter la présentation</a:t>
            </a:r>
          </a:p>
        </p:txBody>
      </p:sp>
      <p:pic>
        <p:nvPicPr>
          <p:cNvPr id="3" name="Fr-clip05">
            <a:hlinkClick r:id="" action="ppaction://media"/>
            <a:extLst>
              <a:ext uri="{FF2B5EF4-FFF2-40B4-BE49-F238E27FC236}">
                <a16:creationId xmlns:a16="http://schemas.microsoft.com/office/drawing/2014/main" id="{EA3301EB-6AFE-4578-ACDE-FBA4F91CC2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2281" y="1340768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u numéro de diapositive 2">
            <a:extLst>
              <a:ext uri="{FF2B5EF4-FFF2-40B4-BE49-F238E27FC236}">
                <a16:creationId xmlns:a16="http://schemas.microsoft.com/office/drawing/2014/main" id="{09959E20-FE1A-4D73-A61D-E485C0ECF4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BAEDF84-B63B-41E2-9506-DBDEB8CE32A7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A7BA779B-40EA-4FFD-86CC-B16F6AD026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5</a:t>
            </a:r>
          </a:p>
        </p:txBody>
      </p:sp>
      <p:graphicFrame>
        <p:nvGraphicFramePr>
          <p:cNvPr id="81940" name="Group 20">
            <a:extLst>
              <a:ext uri="{FF2B5EF4-FFF2-40B4-BE49-F238E27FC236}">
                <a16:creationId xmlns:a16="http://schemas.microsoft.com/office/drawing/2014/main" id="{A425DB14-44F1-4F6E-8F2B-1BCB35BF6F37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numéro de diapositive 2">
            <a:extLst>
              <a:ext uri="{FF2B5EF4-FFF2-40B4-BE49-F238E27FC236}">
                <a16:creationId xmlns:a16="http://schemas.microsoft.com/office/drawing/2014/main" id="{A0349D8C-65EA-421A-BC13-2C2D1935F2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7E65FE-E6D9-4A9F-9C51-755340E29456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4AAC6ED6-D6F0-42DE-9575-D7EC7F824C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5</a:t>
            </a:r>
          </a:p>
        </p:txBody>
      </p:sp>
      <p:graphicFrame>
        <p:nvGraphicFramePr>
          <p:cNvPr id="81940" name="Group 20">
            <a:extLst>
              <a:ext uri="{FF2B5EF4-FFF2-40B4-BE49-F238E27FC236}">
                <a16:creationId xmlns:a16="http://schemas.microsoft.com/office/drawing/2014/main" id="{ECEAF78B-5612-4A15-9FE4-4267FC7A189D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Des véhicules en sens inverse</a:t>
                      </a: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L’arrivée d’un véhicule en sens inverse, qui effectue un dépassement (manque de temps pour faire la manœuvre)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Ralentir pour que le véhicule puisse effectuer la manœuvre de dépassement en toute sécurité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Coopérer avec les autres usagers de la route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Respecter la signalisation et les règles de la circulation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u numéro de diapositive 3">
            <a:extLst>
              <a:ext uri="{FF2B5EF4-FFF2-40B4-BE49-F238E27FC236}">
                <a16:creationId xmlns:a16="http://schemas.microsoft.com/office/drawing/2014/main" id="{CD1D8162-FABA-4FE5-A1EA-D2103842B4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690913-6F18-4A0C-A213-C6794652C7A0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838CAFAA-4E47-4CD7-B67C-CA735102CAA3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CA" sz="3200" dirty="0">
                <a:latin typeface="Arial" charset="0"/>
                <a:cs typeface="Arial" charset="0"/>
              </a:rPr>
              <a:t>Clip 6</a:t>
            </a:r>
          </a:p>
        </p:txBody>
      </p:sp>
      <p:sp>
        <p:nvSpPr>
          <p:cNvPr id="5" name="Bouton d'action : Vidéo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BD396AF-F417-4356-9BEA-FC939B961A46}"/>
              </a:ext>
            </a:extLst>
          </p:cNvPr>
          <p:cNvSpPr/>
          <p:nvPr/>
        </p:nvSpPr>
        <p:spPr>
          <a:xfrm>
            <a:off x="3571875" y="857250"/>
            <a:ext cx="328613" cy="27305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CA" sz="3200" dirty="0"/>
          </a:p>
        </p:txBody>
      </p:sp>
      <p:sp>
        <p:nvSpPr>
          <p:cNvPr id="28677" name="ZoneTexte 6">
            <a:extLst>
              <a:ext uri="{FF2B5EF4-FFF2-40B4-BE49-F238E27FC236}">
                <a16:creationId xmlns:a16="http://schemas.microsoft.com/office/drawing/2014/main" id="{613DD316-4A84-460F-A3DB-03C20B526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5429250"/>
            <a:ext cx="5500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CA" altLang="fr-FR" sz="1600" i="1" dirty="0"/>
              <a:t> Cliquez sur l’encadré pour débuter la présentation</a:t>
            </a:r>
          </a:p>
        </p:txBody>
      </p:sp>
      <p:pic>
        <p:nvPicPr>
          <p:cNvPr id="2" name="Fr-clip06">
            <a:hlinkClick r:id="" action="ppaction://media"/>
            <a:extLst>
              <a:ext uri="{FF2B5EF4-FFF2-40B4-BE49-F238E27FC236}">
                <a16:creationId xmlns:a16="http://schemas.microsoft.com/office/drawing/2014/main" id="{AA6F92B3-79A1-4A74-A4F9-303DDEEBEA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3903" y="1440487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u numéro de diapositive 2">
            <a:extLst>
              <a:ext uri="{FF2B5EF4-FFF2-40B4-BE49-F238E27FC236}">
                <a16:creationId xmlns:a16="http://schemas.microsoft.com/office/drawing/2014/main" id="{3E4391EA-427F-4799-92D9-4C83B7E51A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71F90E-7DD3-4C8C-96EE-64EDDF230711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87A73C12-0516-4501-9293-7087FCBDA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6</a:t>
            </a:r>
          </a:p>
        </p:txBody>
      </p:sp>
      <p:graphicFrame>
        <p:nvGraphicFramePr>
          <p:cNvPr id="82947" name="Group 3">
            <a:extLst>
              <a:ext uri="{FF2B5EF4-FFF2-40B4-BE49-F238E27FC236}">
                <a16:creationId xmlns:a16="http://schemas.microsoft.com/office/drawing/2014/main" id="{3B0D49CF-35E2-43E7-B296-DDBF7C028567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447800"/>
          <a:ext cx="8501063" cy="4876800"/>
        </p:xfrm>
        <a:graphic>
          <a:graphicData uri="http://schemas.openxmlformats.org/drawingml/2006/table">
            <a:tbl>
              <a:tblPr/>
              <a:tblGrid>
                <a:gridCol w="2833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u numéro de diapositive 2">
            <a:extLst>
              <a:ext uri="{FF2B5EF4-FFF2-40B4-BE49-F238E27FC236}">
                <a16:creationId xmlns:a16="http://schemas.microsoft.com/office/drawing/2014/main" id="{C70F74A6-4C81-4CC3-BFF3-A312C79635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CE983D-DF72-4EFF-BE5E-BBC6001CA6BD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F7BABC99-BF22-4EA5-B39E-F5D2FE2664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6</a:t>
            </a:r>
          </a:p>
        </p:txBody>
      </p:sp>
      <p:graphicFrame>
        <p:nvGraphicFramePr>
          <p:cNvPr id="82947" name="Group 3">
            <a:extLst>
              <a:ext uri="{FF2B5EF4-FFF2-40B4-BE49-F238E27FC236}">
                <a16:creationId xmlns:a16="http://schemas.microsoft.com/office/drawing/2014/main" id="{8E3FC239-3AC2-4345-99EA-674C2E842CEB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447800"/>
          <a:ext cx="8501063" cy="4876800"/>
        </p:xfrm>
        <a:graphic>
          <a:graphicData uri="http://schemas.openxmlformats.org/drawingml/2006/table">
            <a:tbl>
              <a:tblPr/>
              <a:tblGrid>
                <a:gridCol w="2833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La configuration de la route (courbe prononcée)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La chaussée mouillée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La présence potentielle d’autres véhicules (collision</a:t>
                      </a: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La perte de contrôle du véhicul</a:t>
                      </a: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Ralentir afin d’avoir une vitesse adaptée à la courbe et à la chaussé</a:t>
                      </a: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>
            <a:extLst>
              <a:ext uri="{FF2B5EF4-FFF2-40B4-BE49-F238E27FC236}">
                <a16:creationId xmlns:a16="http://schemas.microsoft.com/office/drawing/2014/main" id="{1BEB61D2-15C5-4A9C-95C0-14C6B3E05AA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Sorties 7 et 8</a:t>
            </a:r>
          </a:p>
        </p:txBody>
      </p:sp>
      <p:sp>
        <p:nvSpPr>
          <p:cNvPr id="31747" name="Rectangle 1027">
            <a:extLst>
              <a:ext uri="{FF2B5EF4-FFF2-40B4-BE49-F238E27FC236}">
                <a16:creationId xmlns:a16="http://schemas.microsoft.com/office/drawing/2014/main" id="{4EC6C739-397B-4312-B6AC-F9A5BE7A88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altLang="fr-F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u numéro de diapositive 1">
            <a:extLst>
              <a:ext uri="{FF2B5EF4-FFF2-40B4-BE49-F238E27FC236}">
                <a16:creationId xmlns:a16="http://schemas.microsoft.com/office/drawing/2014/main" id="{42C50C6D-2D8B-4787-AFF1-6FE1774D9D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15B738-F3A9-4799-9B1A-ED9385E92B5D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49B735C-ADF3-4364-ABD2-8E3718CCA01A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/>
        <p:txBody>
          <a:bodyPr/>
          <a:lstStyle/>
          <a:p>
            <a:pPr eaLnBrk="1" hangingPunct="1">
              <a:defRPr/>
            </a:pPr>
            <a:r>
              <a:rPr lang="fr-CA" sz="3200" dirty="0">
                <a:latin typeface="Arial" charset="0"/>
                <a:cs typeface="Arial" charset="0"/>
              </a:rPr>
              <a:t>Clip 7</a:t>
            </a:r>
          </a:p>
        </p:txBody>
      </p:sp>
      <p:sp>
        <p:nvSpPr>
          <p:cNvPr id="32772" name="Espace réservé du numéro de diapositive 3">
            <a:extLst>
              <a:ext uri="{FF2B5EF4-FFF2-40B4-BE49-F238E27FC236}">
                <a16:creationId xmlns:a16="http://schemas.microsoft.com/office/drawing/2014/main" id="{A730EB0E-AD73-4C3E-B599-AE864F4854AA}"/>
              </a:ext>
            </a:extLst>
          </p:cNvPr>
          <p:cNvSpPr txBox="1">
            <a:spLocks noGrp="1"/>
          </p:cNvSpPr>
          <p:nvPr/>
        </p:nvSpPr>
        <p:spPr bwMode="auto">
          <a:xfrm>
            <a:off x="7715250" y="6356350"/>
            <a:ext cx="1143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23852CD-46F1-4BCC-A251-20D70701C0F9}" type="slidenum">
              <a:rPr lang="fr-CA" altLang="fr-FR" sz="12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6" name="Bouton d'action : Vidéo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2914EED-6C22-4A43-8D44-68527CB96446}"/>
              </a:ext>
            </a:extLst>
          </p:cNvPr>
          <p:cNvSpPr/>
          <p:nvPr/>
        </p:nvSpPr>
        <p:spPr>
          <a:xfrm>
            <a:off x="3571875" y="857250"/>
            <a:ext cx="328613" cy="27305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CA" sz="3200" dirty="0"/>
          </a:p>
        </p:txBody>
      </p:sp>
      <p:sp>
        <p:nvSpPr>
          <p:cNvPr id="32774" name="ZoneTexte 7">
            <a:extLst>
              <a:ext uri="{FF2B5EF4-FFF2-40B4-BE49-F238E27FC236}">
                <a16:creationId xmlns:a16="http://schemas.microsoft.com/office/drawing/2014/main" id="{3A618EEA-9278-4EFB-A2BF-FD0E03C35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5429250"/>
            <a:ext cx="5500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CA" altLang="fr-FR" sz="1600" i="1"/>
              <a:t> Cliquez sur l’encadré pour débuter la présentation</a:t>
            </a:r>
          </a:p>
        </p:txBody>
      </p:sp>
      <p:pic>
        <p:nvPicPr>
          <p:cNvPr id="4" name="Fr-clip07">
            <a:hlinkClick r:id="" action="ppaction://media"/>
            <a:extLst>
              <a:ext uri="{FF2B5EF4-FFF2-40B4-BE49-F238E27FC236}">
                <a16:creationId xmlns:a16="http://schemas.microsoft.com/office/drawing/2014/main" id="{CDEA059D-D39C-480D-AA7F-14A7FBB7C5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3719" y="1340768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u numéro de diapositive 2">
            <a:extLst>
              <a:ext uri="{FF2B5EF4-FFF2-40B4-BE49-F238E27FC236}">
                <a16:creationId xmlns:a16="http://schemas.microsoft.com/office/drawing/2014/main" id="{53A4A52F-E699-49AF-BFF9-83E4B52BBB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8A50F7-D19E-41C0-BC2B-C8DE7E714A6B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3D58F2A6-F426-4F60-9207-BEDD6C56DB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7</a:t>
            </a:r>
          </a:p>
        </p:txBody>
      </p:sp>
      <p:graphicFrame>
        <p:nvGraphicFramePr>
          <p:cNvPr id="83971" name="Group 3">
            <a:extLst>
              <a:ext uri="{FF2B5EF4-FFF2-40B4-BE49-F238E27FC236}">
                <a16:creationId xmlns:a16="http://schemas.microsoft.com/office/drawing/2014/main" id="{6380AD64-502B-4E17-9178-878DDF9A5068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u numéro de diapositive 3">
            <a:extLst>
              <a:ext uri="{FF2B5EF4-FFF2-40B4-BE49-F238E27FC236}">
                <a16:creationId xmlns:a16="http://schemas.microsoft.com/office/drawing/2014/main" id="{D7B7B4BF-55B3-43D2-9217-5E52D9D8AD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1E441D-2A51-4309-8CE8-2F61E2356D3A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7B92CF18-A298-4BD7-9D00-C9DF4473A4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 sz="3200">
                <a:effectLst/>
              </a:rPr>
              <a:t>But du document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CE0EACD0-7382-480E-A44C-84E575C5A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5000"/>
              </a:lnSpc>
            </a:pPr>
            <a:r>
              <a:rPr lang="fr-CA" altLang="fr-FR"/>
              <a:t>Cette présentation PowerPoint contient 14 clips vidéo, soit un clip associé à chacune des sorties sur la route du dispositif de formation.  </a:t>
            </a:r>
          </a:p>
          <a:p>
            <a:pPr>
              <a:lnSpc>
                <a:spcPct val="125000"/>
              </a:lnSpc>
            </a:pPr>
            <a:endParaRPr lang="fr-CA" altLang="fr-FR"/>
          </a:p>
          <a:p>
            <a:pPr>
              <a:lnSpc>
                <a:spcPct val="125000"/>
              </a:lnSpc>
            </a:pPr>
            <a:r>
              <a:rPr lang="fr-CA" altLang="fr-FR"/>
              <a:t>Le visionnement des clips permet à l’apprenti conducteur de reconnaître les bons et les mauvais comportements dans diverses situations de conduite et d’appliquer la stratégie OEA (Observer - Évaluer - Agir).</a:t>
            </a:r>
          </a:p>
          <a:p>
            <a:pPr>
              <a:lnSpc>
                <a:spcPct val="125000"/>
              </a:lnSpc>
            </a:pPr>
            <a:endParaRPr lang="fr-CA" altLang="fr-FR" sz="1400"/>
          </a:p>
          <a:p>
            <a:pPr>
              <a:lnSpc>
                <a:spcPct val="125000"/>
              </a:lnSpc>
            </a:pPr>
            <a:endParaRPr lang="fr-CA" altLang="fr-FR"/>
          </a:p>
          <a:p>
            <a:pPr>
              <a:lnSpc>
                <a:spcPct val="125000"/>
              </a:lnSpc>
            </a:pPr>
            <a:endParaRPr lang="fr-CA" altLang="fr-F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u numéro de diapositive 2">
            <a:extLst>
              <a:ext uri="{FF2B5EF4-FFF2-40B4-BE49-F238E27FC236}">
                <a16:creationId xmlns:a16="http://schemas.microsoft.com/office/drawing/2014/main" id="{BC069D41-2948-4DE9-96B1-9FDD0D3A06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92190E-FB55-4CEA-A168-9E672B6E4F91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7E174952-2F29-4CAF-936B-39EBBFB922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7</a:t>
            </a:r>
          </a:p>
        </p:txBody>
      </p:sp>
      <p:graphicFrame>
        <p:nvGraphicFramePr>
          <p:cNvPr id="83971" name="Group 3">
            <a:extLst>
              <a:ext uri="{FF2B5EF4-FFF2-40B4-BE49-F238E27FC236}">
                <a16:creationId xmlns:a16="http://schemas.microsoft.com/office/drawing/2014/main" id="{0E14BF62-91F1-4A57-918B-4EF2711F8BF7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D’autres véhicules circulant sur la </a:t>
                      </a: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route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La présence d’une entrée d’autoroute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Une collision avec le véhicule situé dans l’angle mort à </a:t>
                      </a: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gauche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Le véhicule en provenance de l’entrée de l’autoroute ne cède pas le passage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Vérifier ses angles morts et ses </a:t>
                      </a: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rétroviseurs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Ralentir ou changer de voie pour faciliter l’intégration de l’autre véhicule sur l’autoroute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Le véhicule désirant entrer sur l’autoroute doit accorder la priorité aux véhicules circulant déjà sur l’autoroute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u numéro de diapositive 3">
            <a:extLst>
              <a:ext uri="{FF2B5EF4-FFF2-40B4-BE49-F238E27FC236}">
                <a16:creationId xmlns:a16="http://schemas.microsoft.com/office/drawing/2014/main" id="{7F2CBD67-903F-4B12-A808-754534B9C2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706DAF-AB9B-41F2-B594-4A3FEB06D4A7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673CB65-48A0-4A06-B0FC-A00D64C147FB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CA" sz="3200" dirty="0">
                <a:latin typeface="Arial" charset="0"/>
                <a:cs typeface="Arial" charset="0"/>
              </a:rPr>
              <a:t>Clip 8</a:t>
            </a:r>
          </a:p>
        </p:txBody>
      </p:sp>
      <p:sp>
        <p:nvSpPr>
          <p:cNvPr id="6" name="Bouton d'action : Vidéo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B8D453E-3AF3-4AB3-8DD1-1EDDED63A418}"/>
              </a:ext>
            </a:extLst>
          </p:cNvPr>
          <p:cNvSpPr/>
          <p:nvPr/>
        </p:nvSpPr>
        <p:spPr>
          <a:xfrm>
            <a:off x="3571875" y="857250"/>
            <a:ext cx="328613" cy="27305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CA" sz="3200" dirty="0"/>
          </a:p>
        </p:txBody>
      </p:sp>
      <p:sp>
        <p:nvSpPr>
          <p:cNvPr id="35845" name="ZoneTexte 7">
            <a:extLst>
              <a:ext uri="{FF2B5EF4-FFF2-40B4-BE49-F238E27FC236}">
                <a16:creationId xmlns:a16="http://schemas.microsoft.com/office/drawing/2014/main" id="{674BBB22-21BE-413F-AF9A-9F0ED1156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5429250"/>
            <a:ext cx="5500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CA" altLang="fr-FR" sz="1600" i="1"/>
              <a:t> Cliquez sur l’encadré pour débuter la présentation</a:t>
            </a:r>
          </a:p>
        </p:txBody>
      </p:sp>
      <p:pic>
        <p:nvPicPr>
          <p:cNvPr id="4" name="Fr-clip08">
            <a:hlinkClick r:id="" action="ppaction://media"/>
            <a:extLst>
              <a:ext uri="{FF2B5EF4-FFF2-40B4-BE49-F238E27FC236}">
                <a16:creationId xmlns:a16="http://schemas.microsoft.com/office/drawing/2014/main" id="{E3DB2BB9-5EFE-46A7-BA85-A90AEF0FFF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9496" y="1340768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u numéro de diapositive 2">
            <a:extLst>
              <a:ext uri="{FF2B5EF4-FFF2-40B4-BE49-F238E27FC236}">
                <a16:creationId xmlns:a16="http://schemas.microsoft.com/office/drawing/2014/main" id="{EF0A0551-3199-445C-9705-346ACD985A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3C317C-E3B9-4786-9BEF-7F88B1D374A3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AD7663C5-67FA-4142-B192-20887AB78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8</a:t>
            </a:r>
          </a:p>
        </p:txBody>
      </p:sp>
      <p:graphicFrame>
        <p:nvGraphicFramePr>
          <p:cNvPr id="85015" name="Group 23">
            <a:extLst>
              <a:ext uri="{FF2B5EF4-FFF2-40B4-BE49-F238E27FC236}">
                <a16:creationId xmlns:a16="http://schemas.microsoft.com/office/drawing/2014/main" id="{9CDA8949-70DD-46ED-9988-54160FF740AB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u numéro de diapositive 2">
            <a:extLst>
              <a:ext uri="{FF2B5EF4-FFF2-40B4-BE49-F238E27FC236}">
                <a16:creationId xmlns:a16="http://schemas.microsoft.com/office/drawing/2014/main" id="{AC7AB06C-7B28-4FB9-8F74-F25E924EF1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1094A4-7AE9-4C91-9BE7-F7F3A2856833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A97FD6B9-F5B2-42E7-878B-36D139FEFD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8</a:t>
            </a:r>
          </a:p>
        </p:txBody>
      </p:sp>
      <p:graphicFrame>
        <p:nvGraphicFramePr>
          <p:cNvPr id="85015" name="Group 23">
            <a:extLst>
              <a:ext uri="{FF2B5EF4-FFF2-40B4-BE49-F238E27FC236}">
                <a16:creationId xmlns:a16="http://schemas.microsoft.com/office/drawing/2014/main" id="{CB210C05-4AB1-4CC2-9662-28792D9A5213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Des piétons, adulte et enfant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Un passage pour piéto</a:t>
                      </a: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ns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Le piéton ou l’enfant pourrait traverser la </a:t>
                      </a: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rue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L’enfant n’est pas conscient du danger; il pourrait aller sur la chaussée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La présence d’autres usagers sur la route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Établir un contact visuel et faire un signe aux piétons de passer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Conserver les marges de sécurité avec les autres usagers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Agir de façon à protéger les enfants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Être patient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Respecter la signalisation et les règles de la circulation</a:t>
                      </a: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745E26D5-02F2-4F5F-8DBE-7A8DBC41B30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Sorties 9 et 10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B3B426CA-4904-4A47-8E23-36A04F969F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altLang="fr-FR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u numéro de diapositive 1">
            <a:extLst>
              <a:ext uri="{FF2B5EF4-FFF2-40B4-BE49-F238E27FC236}">
                <a16:creationId xmlns:a16="http://schemas.microsoft.com/office/drawing/2014/main" id="{EF47B2EC-8299-4F0B-8578-E849B13EB9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FD68A5-05D9-4565-BD32-31971F553EFB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3F58CC-0920-4337-995F-9A085B4E85F1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/>
        <p:txBody>
          <a:bodyPr/>
          <a:lstStyle/>
          <a:p>
            <a:pPr eaLnBrk="1" hangingPunct="1">
              <a:defRPr/>
            </a:pPr>
            <a:r>
              <a:rPr lang="fr-CA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Clip 9</a:t>
            </a:r>
          </a:p>
        </p:txBody>
      </p:sp>
      <p:sp>
        <p:nvSpPr>
          <p:cNvPr id="39940" name="Espace réservé du numéro de diapositive 3">
            <a:extLst>
              <a:ext uri="{FF2B5EF4-FFF2-40B4-BE49-F238E27FC236}">
                <a16:creationId xmlns:a16="http://schemas.microsoft.com/office/drawing/2014/main" id="{E7D59641-04E7-495A-BDD0-64783A172E9E}"/>
              </a:ext>
            </a:extLst>
          </p:cNvPr>
          <p:cNvSpPr txBox="1">
            <a:spLocks noGrp="1"/>
          </p:cNvSpPr>
          <p:nvPr/>
        </p:nvSpPr>
        <p:spPr bwMode="auto">
          <a:xfrm>
            <a:off x="7715250" y="6356350"/>
            <a:ext cx="1143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4B258F3-E707-461F-BAC9-238E7E36BA78}" type="slidenum">
              <a:rPr lang="fr-CA" altLang="fr-FR" sz="12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6" name="Bouton d'action : Vidéo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C59023F-BC2A-49BE-B5EE-D858D77C3C54}"/>
              </a:ext>
            </a:extLst>
          </p:cNvPr>
          <p:cNvSpPr/>
          <p:nvPr/>
        </p:nvSpPr>
        <p:spPr>
          <a:xfrm>
            <a:off x="3571875" y="857250"/>
            <a:ext cx="328613" cy="27305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CA" sz="3200" dirty="0"/>
          </a:p>
        </p:txBody>
      </p:sp>
      <p:sp>
        <p:nvSpPr>
          <p:cNvPr id="39942" name="ZoneTexte 8">
            <a:extLst>
              <a:ext uri="{FF2B5EF4-FFF2-40B4-BE49-F238E27FC236}">
                <a16:creationId xmlns:a16="http://schemas.microsoft.com/office/drawing/2014/main" id="{13EBB30F-35FE-4BDD-AEF0-13A9916E3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5429250"/>
            <a:ext cx="5500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CA" altLang="fr-FR" sz="1600" i="1"/>
              <a:t> Cliquez sur l’encadré pour débuter la présentation</a:t>
            </a:r>
          </a:p>
        </p:txBody>
      </p:sp>
      <p:pic>
        <p:nvPicPr>
          <p:cNvPr id="4" name="Fr-clip09">
            <a:hlinkClick r:id="" action="ppaction://media"/>
            <a:extLst>
              <a:ext uri="{FF2B5EF4-FFF2-40B4-BE49-F238E27FC236}">
                <a16:creationId xmlns:a16="http://schemas.microsoft.com/office/drawing/2014/main" id="{90C26BAC-344E-404C-B18A-BF6E31AA86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5938" y="1340768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u numéro de diapositive 2">
            <a:extLst>
              <a:ext uri="{FF2B5EF4-FFF2-40B4-BE49-F238E27FC236}">
                <a16:creationId xmlns:a16="http://schemas.microsoft.com/office/drawing/2014/main" id="{0114825C-E2B8-4E8E-8F58-5375C9271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FF25C8-B1B2-4074-880C-FFFC55EEED8B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CB0C8D71-DF3A-473F-88A5-9F7DF4D69E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9</a:t>
            </a:r>
          </a:p>
        </p:txBody>
      </p:sp>
      <p:graphicFrame>
        <p:nvGraphicFramePr>
          <p:cNvPr id="86038" name="Group 22">
            <a:extLst>
              <a:ext uri="{FF2B5EF4-FFF2-40B4-BE49-F238E27FC236}">
                <a16:creationId xmlns:a16="http://schemas.microsoft.com/office/drawing/2014/main" id="{86D6F617-53B1-4E0E-A390-BED0AA06AC85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u numéro de diapositive 2">
            <a:extLst>
              <a:ext uri="{FF2B5EF4-FFF2-40B4-BE49-F238E27FC236}">
                <a16:creationId xmlns:a16="http://schemas.microsoft.com/office/drawing/2014/main" id="{FDDA639B-66CE-4E11-BD85-F9A4053694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1E3EAE-526B-4134-97F6-09FDC5408EF2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A183DB03-CF37-4C69-A1B9-47C40589E5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9</a:t>
            </a:r>
          </a:p>
        </p:txBody>
      </p:sp>
      <p:graphicFrame>
        <p:nvGraphicFramePr>
          <p:cNvPr id="86038" name="Group 22">
            <a:extLst>
              <a:ext uri="{FF2B5EF4-FFF2-40B4-BE49-F238E27FC236}">
                <a16:creationId xmlns:a16="http://schemas.microsoft.com/office/drawing/2014/main" id="{DF96CBF9-C17C-4214-A10C-B8D449B4C703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528955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4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5909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D’autres véhicules, stationnés au bord de la route et dans les entrées privées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D’autres usagers sur la route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Un enfant qui joue au ballon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L’enfant peut échapper son ballon et se précipiter pour aller le chercher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Une portière d’un véhicule stationné peut s’ouvrir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Les véhicules stationnés peuvent cacher la présence d’autres usagers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Des véhicules stationnés dans une entrée privée peuvent reculer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Scruter l’environnement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Ralentir et se préparer à freiner à la vue de l’enfant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Être prêt à s’immobiliser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Conserver une marge de sécurité latérale avec les véhicules stationnés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u numéro de diapositive 3">
            <a:extLst>
              <a:ext uri="{FF2B5EF4-FFF2-40B4-BE49-F238E27FC236}">
                <a16:creationId xmlns:a16="http://schemas.microsoft.com/office/drawing/2014/main" id="{91589862-6DE7-4B11-8014-2E569E2322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B0B028-5882-424C-A363-3A9E0693DB47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F79DF2E9-1354-470A-8C26-4EEB4668E513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CA" sz="3200" dirty="0">
                <a:latin typeface="Arial" charset="0"/>
                <a:cs typeface="Arial" charset="0"/>
              </a:rPr>
              <a:t>Clip 10</a:t>
            </a:r>
          </a:p>
        </p:txBody>
      </p:sp>
      <p:sp>
        <p:nvSpPr>
          <p:cNvPr id="5" name="Bouton d'action : Vidéo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E723049-F4DF-49C0-9290-D04ED4409EA7}"/>
              </a:ext>
            </a:extLst>
          </p:cNvPr>
          <p:cNvSpPr/>
          <p:nvPr/>
        </p:nvSpPr>
        <p:spPr>
          <a:xfrm>
            <a:off x="3500438" y="857250"/>
            <a:ext cx="328612" cy="27305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CA" sz="3200" dirty="0"/>
          </a:p>
        </p:txBody>
      </p:sp>
      <p:sp>
        <p:nvSpPr>
          <p:cNvPr id="43013" name="ZoneTexte 6">
            <a:extLst>
              <a:ext uri="{FF2B5EF4-FFF2-40B4-BE49-F238E27FC236}">
                <a16:creationId xmlns:a16="http://schemas.microsoft.com/office/drawing/2014/main" id="{E4E06F5B-1695-4331-9613-D09EAF6DD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5429250"/>
            <a:ext cx="5500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CA" altLang="fr-FR" sz="1600" i="1"/>
              <a:t> Cliquez sur l’encadré pour débuter la présentation</a:t>
            </a:r>
          </a:p>
        </p:txBody>
      </p:sp>
      <p:pic>
        <p:nvPicPr>
          <p:cNvPr id="3" name="Fr-clip10">
            <a:hlinkClick r:id="" action="ppaction://media"/>
            <a:extLst>
              <a:ext uri="{FF2B5EF4-FFF2-40B4-BE49-F238E27FC236}">
                <a16:creationId xmlns:a16="http://schemas.microsoft.com/office/drawing/2014/main" id="{A6728A26-05F7-47E6-B6D1-0FD6D2F169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2281" y="1340768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u numéro de diapositive 2">
            <a:extLst>
              <a:ext uri="{FF2B5EF4-FFF2-40B4-BE49-F238E27FC236}">
                <a16:creationId xmlns:a16="http://schemas.microsoft.com/office/drawing/2014/main" id="{D1519A34-2CD4-4B6E-B5F6-375172D2C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B9EE6C-75CF-465A-95A4-34FEBFD3B5E6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047D03FA-2483-43F5-91F9-3550122BA3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10</a:t>
            </a:r>
          </a:p>
        </p:txBody>
      </p:sp>
      <p:graphicFrame>
        <p:nvGraphicFramePr>
          <p:cNvPr id="87060" name="Group 20">
            <a:extLst>
              <a:ext uri="{FF2B5EF4-FFF2-40B4-BE49-F238E27FC236}">
                <a16:creationId xmlns:a16="http://schemas.microsoft.com/office/drawing/2014/main" id="{A166E0F6-050D-45B9-BB83-3B879BEA0E7D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numéro de diapositive 3">
            <a:extLst>
              <a:ext uri="{FF2B5EF4-FFF2-40B4-BE49-F238E27FC236}">
                <a16:creationId xmlns:a16="http://schemas.microsoft.com/office/drawing/2014/main" id="{32E188D9-677D-48F1-9F93-0ABAFB6F9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410F7A-734F-4B11-AA4A-745038DA6A92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9FB4B5F-9587-4D52-8C39-87E90748BA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 sz="3200">
                <a:effectLst/>
              </a:rPr>
              <a:t>Comment utiliser ce document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3F64AECE-F8A1-47E5-9EAC-B9984A98B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828800"/>
            <a:ext cx="8653463" cy="4143375"/>
          </a:xfrm>
        </p:spPr>
        <p:txBody>
          <a:bodyPr/>
          <a:lstStyle/>
          <a:p>
            <a:pPr marL="381000" indent="-381000">
              <a:lnSpc>
                <a:spcPct val="125000"/>
              </a:lnSpc>
              <a:buFont typeface="Arial" panose="020B0604020202020204" pitchFamily="34" charset="0"/>
              <a:buAutoNum type="arabicPeriod"/>
            </a:pPr>
            <a:r>
              <a:rPr lang="fr-CA" altLang="fr-FR" sz="2400"/>
              <a:t>Visionner les clips d’animation</a:t>
            </a:r>
          </a:p>
          <a:p>
            <a:pPr marL="381000" indent="-38100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fr-CA" altLang="fr-FR" sz="2800"/>
              <a:t>	</a:t>
            </a:r>
            <a:r>
              <a:rPr lang="fr-CA" altLang="fr-FR" b="1"/>
              <a:t>En classe :</a:t>
            </a:r>
            <a:r>
              <a:rPr lang="fr-CA" altLang="fr-FR"/>
              <a:t> à la fin d’un module théorique, l’instructeur-moniteur prend quelques minutes pour présenter le clip vidéo de la sortie sur route qui suit le module. </a:t>
            </a:r>
          </a:p>
          <a:p>
            <a:pPr marL="381000" indent="-38100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fr-CA" altLang="fr-FR"/>
              <a:t>	</a:t>
            </a:r>
            <a:r>
              <a:rPr lang="fr-CA" altLang="fr-FR" b="1"/>
              <a:t>En autoapprentissage :</a:t>
            </a:r>
            <a:r>
              <a:rPr lang="fr-CA" altLang="fr-FR"/>
              <a:t>  l’élève regarde le clip vidéo sur le Web si le visionnement n’a pu se faire en classe.</a:t>
            </a:r>
          </a:p>
          <a:p>
            <a:pPr marL="800100" lvl="1" indent="-342900">
              <a:lnSpc>
                <a:spcPct val="125000"/>
              </a:lnSpc>
              <a:buFont typeface="Arial" panose="020B0604020202020204" pitchFamily="34" charset="0"/>
              <a:buNone/>
            </a:pPr>
            <a:endParaRPr lang="fr-CA" altLang="fr-FR" sz="2000"/>
          </a:p>
          <a:p>
            <a:pPr marL="381000" indent="-381000" algn="ctr">
              <a:buFont typeface="Arial" panose="020B0604020202020204" pitchFamily="34" charset="0"/>
              <a:buNone/>
            </a:pPr>
            <a:r>
              <a:rPr lang="fr-CA" altLang="fr-FR" sz="2400"/>
              <a:t>	</a:t>
            </a:r>
            <a:r>
              <a:rPr lang="fr-CA" altLang="fr-FR" b="1">
                <a:solidFill>
                  <a:srgbClr val="FFFF00"/>
                </a:solidFill>
              </a:rPr>
              <a:t>Regarder dans les rétroviseurs et surveiller l’indicateur de vitesse </a:t>
            </a:r>
            <a:br>
              <a:rPr lang="fr-CA" altLang="fr-FR" b="1">
                <a:solidFill>
                  <a:srgbClr val="FFFF00"/>
                </a:solidFill>
              </a:rPr>
            </a:br>
            <a:r>
              <a:rPr lang="fr-CA" altLang="fr-FR" b="1">
                <a:solidFill>
                  <a:srgbClr val="FFFF00"/>
                </a:solidFill>
              </a:rPr>
              <a:t>(en milles/heure) pour recueillir de l’information sur la situation.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u numéro de diapositive 2">
            <a:extLst>
              <a:ext uri="{FF2B5EF4-FFF2-40B4-BE49-F238E27FC236}">
                <a16:creationId xmlns:a16="http://schemas.microsoft.com/office/drawing/2014/main" id="{7F5A7288-88F8-4543-B9D1-0E12064062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6E8BDC-BC99-4C69-BA74-C46CB0A30949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C218D779-F9E5-4291-BD22-3FB80A7395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10</a:t>
            </a:r>
          </a:p>
        </p:txBody>
      </p:sp>
      <p:graphicFrame>
        <p:nvGraphicFramePr>
          <p:cNvPr id="87060" name="Group 20">
            <a:extLst>
              <a:ext uri="{FF2B5EF4-FFF2-40B4-BE49-F238E27FC236}">
                <a16:creationId xmlns:a16="http://schemas.microsoft.com/office/drawing/2014/main" id="{3E47329A-417D-4FC8-A4B6-C2F84AAF786A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5014913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57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134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D’autres véhicules circulant sur l’autoroute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Le véhicule qui précède souhaite aussi s’insérer sur l’autoroute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Un panneau </a:t>
                      </a:r>
                      <a:r>
                        <a:rPr kumimoji="0" lang="fr-CA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Cédez le passage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La conversation avec la passagère (distraction)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 véhicule qui précède peut tarder à s’insérer sur l’autoroute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Les véhicules circulant sur l’autoroute peuvent ne pas coopérer et rendre difficile l’accès à l’autoroute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Scruter l’environnement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Attendre que le véhicule à l’avant ait fini de s’insérer sur l’autoroute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Vérifier rapidement dans les angles morts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S’insérer sur l’autoroute seulement lorsqu’il y a suffisamment d’espace et de temps pour le faire en sécurité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Conserver une marge de sécurité avec les autres usagers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3E45F3E8-B89D-46DB-AEC9-884BDDC66CC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Sorties 11, 12 et 13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8738EB60-ACCE-49E3-A89D-E114D5CFE3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altLang="fr-FR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u numéro de diapositive 1">
            <a:extLst>
              <a:ext uri="{FF2B5EF4-FFF2-40B4-BE49-F238E27FC236}">
                <a16:creationId xmlns:a16="http://schemas.microsoft.com/office/drawing/2014/main" id="{D2C53343-C186-41C3-8465-6DF18D057E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1D250E-663A-416C-8A4C-7BD689ED8F87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B928ADF-4CBD-4A6F-A08E-953BE4060FA5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/>
        <p:txBody>
          <a:bodyPr/>
          <a:lstStyle/>
          <a:p>
            <a:pPr eaLnBrk="1" hangingPunct="1">
              <a:defRPr/>
            </a:pPr>
            <a:r>
              <a:rPr lang="fr-CA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Clip 11</a:t>
            </a:r>
          </a:p>
        </p:txBody>
      </p:sp>
      <p:sp>
        <p:nvSpPr>
          <p:cNvPr id="47108" name="Espace réservé du numéro de diapositive 3">
            <a:extLst>
              <a:ext uri="{FF2B5EF4-FFF2-40B4-BE49-F238E27FC236}">
                <a16:creationId xmlns:a16="http://schemas.microsoft.com/office/drawing/2014/main" id="{92B258A3-9D8C-42C2-84B3-91B624A23608}"/>
              </a:ext>
            </a:extLst>
          </p:cNvPr>
          <p:cNvSpPr txBox="1">
            <a:spLocks noGrp="1"/>
          </p:cNvSpPr>
          <p:nvPr/>
        </p:nvSpPr>
        <p:spPr bwMode="auto">
          <a:xfrm>
            <a:off x="7715250" y="6356350"/>
            <a:ext cx="1143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00A829E-5D6F-4CB1-AB07-E7D18E8806F4}" type="slidenum">
              <a:rPr lang="fr-CA" altLang="fr-FR" sz="12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6" name="Bouton d'action : Vidéo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063C046-F33A-497A-B648-A319A365CC1F}"/>
              </a:ext>
            </a:extLst>
          </p:cNvPr>
          <p:cNvSpPr/>
          <p:nvPr/>
        </p:nvSpPr>
        <p:spPr>
          <a:xfrm>
            <a:off x="3500438" y="857250"/>
            <a:ext cx="328612" cy="27305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CA" sz="3200" dirty="0"/>
          </a:p>
        </p:txBody>
      </p:sp>
      <p:sp>
        <p:nvSpPr>
          <p:cNvPr id="47110" name="ZoneTexte 7">
            <a:extLst>
              <a:ext uri="{FF2B5EF4-FFF2-40B4-BE49-F238E27FC236}">
                <a16:creationId xmlns:a16="http://schemas.microsoft.com/office/drawing/2014/main" id="{1A67982E-2583-4B45-A765-5333188EF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5429250"/>
            <a:ext cx="5500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CA" altLang="fr-FR" sz="1600" i="1"/>
              <a:t> Cliquez sur l’encadré pour débuter la présentation</a:t>
            </a:r>
          </a:p>
        </p:txBody>
      </p:sp>
      <p:pic>
        <p:nvPicPr>
          <p:cNvPr id="4" name="Fr-clip11">
            <a:hlinkClick r:id="" action="ppaction://media"/>
            <a:extLst>
              <a:ext uri="{FF2B5EF4-FFF2-40B4-BE49-F238E27FC236}">
                <a16:creationId xmlns:a16="http://schemas.microsoft.com/office/drawing/2014/main" id="{C59841E0-CC84-4559-BEC3-2220610DB1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2281" y="1340768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u numéro de diapositive 2">
            <a:extLst>
              <a:ext uri="{FF2B5EF4-FFF2-40B4-BE49-F238E27FC236}">
                <a16:creationId xmlns:a16="http://schemas.microsoft.com/office/drawing/2014/main" id="{418CB384-3879-4CE9-99CC-33C73C58B8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4E3A1F-58F3-485D-841E-6F5A60850724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9A549D1-34E0-4E40-91B9-E830B5AD7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11</a:t>
            </a:r>
          </a:p>
        </p:txBody>
      </p:sp>
      <p:graphicFrame>
        <p:nvGraphicFramePr>
          <p:cNvPr id="88089" name="Group 25">
            <a:extLst>
              <a:ext uri="{FF2B5EF4-FFF2-40B4-BE49-F238E27FC236}">
                <a16:creationId xmlns:a16="http://schemas.microsoft.com/office/drawing/2014/main" id="{3664B3D8-2E2B-4686-872B-8C4706EEE64A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447800"/>
          <a:ext cx="8501063" cy="4876800"/>
        </p:xfrm>
        <a:graphic>
          <a:graphicData uri="http://schemas.openxmlformats.org/drawingml/2006/table">
            <a:tbl>
              <a:tblPr/>
              <a:tblGrid>
                <a:gridCol w="2833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numéro de diapositive 2">
            <a:extLst>
              <a:ext uri="{FF2B5EF4-FFF2-40B4-BE49-F238E27FC236}">
                <a16:creationId xmlns:a16="http://schemas.microsoft.com/office/drawing/2014/main" id="{00D68364-05DF-44DE-86D6-5ACACC83B9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E3ABCD4-ABA2-42AB-98D2-49A0FAA2D9BD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89263044-ABDF-41EB-8567-6231681C1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11</a:t>
            </a:r>
          </a:p>
        </p:txBody>
      </p:sp>
      <p:graphicFrame>
        <p:nvGraphicFramePr>
          <p:cNvPr id="88089" name="Group 25">
            <a:extLst>
              <a:ext uri="{FF2B5EF4-FFF2-40B4-BE49-F238E27FC236}">
                <a16:creationId xmlns:a16="http://schemas.microsoft.com/office/drawing/2014/main" id="{89E2DA59-4FCE-409C-8DF4-BA962E9CB09D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447800"/>
          <a:ext cx="8501063" cy="5289550"/>
        </p:xfrm>
        <a:graphic>
          <a:graphicData uri="http://schemas.openxmlformats.org/drawingml/2006/table">
            <a:tbl>
              <a:tblPr/>
              <a:tblGrid>
                <a:gridCol w="2833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4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5909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Des piétons et des cyclistes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Des véhicules en sens inverse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Le parc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Des véhicules stationnés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Les piétons ou les cyclistes peuvent changer de direction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Le véhicule sur la voie de droite omet son stop 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Des enfants peuvent décider de traverser la chaussée sans regarder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Une portière d’un véhicule stationné peut s’ouvrir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Les véhicules stationnés peuvent cacher la présence d’autres usagers 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Scruter l’environnement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Ralentir et se préparer à freiner à la vue des usagers vulnérables (piétons et cyclistes)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Immobiliser complètement son véhicule à l’arrêt et céder le passage aux usagers vulnérables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u numéro de diapositive 3">
            <a:extLst>
              <a:ext uri="{FF2B5EF4-FFF2-40B4-BE49-F238E27FC236}">
                <a16:creationId xmlns:a16="http://schemas.microsoft.com/office/drawing/2014/main" id="{B6F86E8F-556E-4032-843C-F04157AB8D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FA038A-37B4-46FC-8671-29FDB7A4E47D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24D299B2-ACAD-4C77-B73A-C3C4BE1F8D35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CA" sz="3200" dirty="0">
                <a:latin typeface="Arial" charset="0"/>
                <a:cs typeface="Arial" charset="0"/>
              </a:rPr>
              <a:t>Clip 12</a:t>
            </a:r>
          </a:p>
        </p:txBody>
      </p:sp>
      <p:sp>
        <p:nvSpPr>
          <p:cNvPr id="5" name="Bouton d'action : Vidéo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C7D0B9C-AAFD-4853-AAB7-3C6F5EA807AA}"/>
              </a:ext>
            </a:extLst>
          </p:cNvPr>
          <p:cNvSpPr/>
          <p:nvPr/>
        </p:nvSpPr>
        <p:spPr>
          <a:xfrm>
            <a:off x="3500438" y="857250"/>
            <a:ext cx="328612" cy="27305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CA" sz="3200" dirty="0"/>
          </a:p>
        </p:txBody>
      </p:sp>
      <p:sp>
        <p:nvSpPr>
          <p:cNvPr id="50181" name="ZoneTexte 6">
            <a:extLst>
              <a:ext uri="{FF2B5EF4-FFF2-40B4-BE49-F238E27FC236}">
                <a16:creationId xmlns:a16="http://schemas.microsoft.com/office/drawing/2014/main" id="{6534608C-5D3A-471B-B79D-BE4AAC2F9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5429250"/>
            <a:ext cx="5500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CA" altLang="fr-FR" sz="1600" i="1"/>
              <a:t> Cliquez sur l’encadré pour débuter la présentation</a:t>
            </a:r>
          </a:p>
        </p:txBody>
      </p:sp>
      <p:pic>
        <p:nvPicPr>
          <p:cNvPr id="3" name="Fr-clip12">
            <a:hlinkClick r:id="" action="ppaction://media"/>
            <a:extLst>
              <a:ext uri="{FF2B5EF4-FFF2-40B4-BE49-F238E27FC236}">
                <a16:creationId xmlns:a16="http://schemas.microsoft.com/office/drawing/2014/main" id="{51B417A0-8675-4BBA-AD36-53E35245CF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9584" y="1340768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u numéro de diapositive 2">
            <a:extLst>
              <a:ext uri="{FF2B5EF4-FFF2-40B4-BE49-F238E27FC236}">
                <a16:creationId xmlns:a16="http://schemas.microsoft.com/office/drawing/2014/main" id="{B0FD9783-A649-4874-8816-0B73604DDF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B99603-6A14-4636-B7BA-B84A62854058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53491FFA-F435-4FB8-8C3F-CE3D867475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12</a:t>
            </a:r>
          </a:p>
        </p:txBody>
      </p:sp>
      <p:graphicFrame>
        <p:nvGraphicFramePr>
          <p:cNvPr id="89124" name="Group 36">
            <a:extLst>
              <a:ext uri="{FF2B5EF4-FFF2-40B4-BE49-F238E27FC236}">
                <a16:creationId xmlns:a16="http://schemas.microsoft.com/office/drawing/2014/main" id="{1612DCD0-20F4-48A6-B72B-5C6991B4F4D0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ce réservé du numéro de diapositive 2">
            <a:extLst>
              <a:ext uri="{FF2B5EF4-FFF2-40B4-BE49-F238E27FC236}">
                <a16:creationId xmlns:a16="http://schemas.microsoft.com/office/drawing/2014/main" id="{0B1F9F2D-8A26-42EF-937F-F1E318FB5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5D85E6-909E-455B-A9FB-8312C64DB7BA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0A52AF97-8B59-48CC-8089-E629D3F8F4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12</a:t>
            </a:r>
          </a:p>
        </p:txBody>
      </p:sp>
      <p:graphicFrame>
        <p:nvGraphicFramePr>
          <p:cNvPr id="89124" name="Group 36">
            <a:extLst>
              <a:ext uri="{FF2B5EF4-FFF2-40B4-BE49-F238E27FC236}">
                <a16:creationId xmlns:a16="http://schemas.microsoft.com/office/drawing/2014/main" id="{AE68F14E-3D66-42F9-9F36-E4B691273063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95935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2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6076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D’autres véhicules circulant sur les deux voies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Des panneaux annonçant la présence de travaux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La musique et la conversation avec la passagère (distractions)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Un véhicule en provenance de la droite peut vouloir effectuer un dépassement à l’endroit de la perte de la voie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Vérifier régulièrement dans ses rétroviseurs et ses angles morts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Ralentir et se préparer à freiner à l’approche et dans la zone de travaux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Ralentir pour laisser l’espace et le temps nécessaires aux manœuvres des autres véhicules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Conserver une marge de sécurité latérale avec les autres usagers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ce réservé du numéro de diapositive 1">
            <a:extLst>
              <a:ext uri="{FF2B5EF4-FFF2-40B4-BE49-F238E27FC236}">
                <a16:creationId xmlns:a16="http://schemas.microsoft.com/office/drawing/2014/main" id="{D640119A-E98D-42E8-A8CB-AABE428BBF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2E2D72-7916-482A-B80D-7F1F3312BC5B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08DDF0-DADC-4C7B-B733-603A0C55539F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/>
        <p:txBody>
          <a:bodyPr/>
          <a:lstStyle/>
          <a:p>
            <a:pPr eaLnBrk="1" hangingPunct="1">
              <a:defRPr/>
            </a:pPr>
            <a:r>
              <a:rPr lang="fr-CA" sz="3200" dirty="0">
                <a:latin typeface="Arial" charset="0"/>
                <a:cs typeface="Arial" charset="0"/>
              </a:rPr>
              <a:t>Clip 13</a:t>
            </a:r>
          </a:p>
        </p:txBody>
      </p:sp>
      <p:sp>
        <p:nvSpPr>
          <p:cNvPr id="53252" name="Espace réservé du numéro de diapositive 3">
            <a:extLst>
              <a:ext uri="{FF2B5EF4-FFF2-40B4-BE49-F238E27FC236}">
                <a16:creationId xmlns:a16="http://schemas.microsoft.com/office/drawing/2014/main" id="{40F8B1B6-6C04-42B2-BBBC-43EC46549F70}"/>
              </a:ext>
            </a:extLst>
          </p:cNvPr>
          <p:cNvSpPr txBox="1">
            <a:spLocks noGrp="1"/>
          </p:cNvSpPr>
          <p:nvPr/>
        </p:nvSpPr>
        <p:spPr bwMode="auto">
          <a:xfrm>
            <a:off x="7715250" y="6356350"/>
            <a:ext cx="1143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1109BDA-554D-4590-8B42-9A88B61CD72C}" type="slidenum">
              <a:rPr lang="fr-CA" altLang="fr-FR" sz="12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6" name="Bouton d'action : Vidéo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BF88DB2-8A61-4C12-BB73-FB1095F8953E}"/>
              </a:ext>
            </a:extLst>
          </p:cNvPr>
          <p:cNvSpPr/>
          <p:nvPr/>
        </p:nvSpPr>
        <p:spPr>
          <a:xfrm>
            <a:off x="3500438" y="857250"/>
            <a:ext cx="328612" cy="27305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CA" sz="3200" dirty="0"/>
          </a:p>
        </p:txBody>
      </p:sp>
      <p:sp>
        <p:nvSpPr>
          <p:cNvPr id="53254" name="ZoneTexte 7">
            <a:extLst>
              <a:ext uri="{FF2B5EF4-FFF2-40B4-BE49-F238E27FC236}">
                <a16:creationId xmlns:a16="http://schemas.microsoft.com/office/drawing/2014/main" id="{8852DEDC-9D12-414A-8648-755E36A62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5429250"/>
            <a:ext cx="5500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CA" altLang="fr-FR" sz="1600" i="1"/>
              <a:t> Cliquez sur l’encadré pour débuter la présentation</a:t>
            </a:r>
          </a:p>
        </p:txBody>
      </p:sp>
      <p:pic>
        <p:nvPicPr>
          <p:cNvPr id="4" name="Fr-clip13">
            <a:hlinkClick r:id="" action="ppaction://media"/>
            <a:extLst>
              <a:ext uri="{FF2B5EF4-FFF2-40B4-BE49-F238E27FC236}">
                <a16:creationId xmlns:a16="http://schemas.microsoft.com/office/drawing/2014/main" id="{FA47E227-ED3E-44ED-8BD0-D5FF1DBCBB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000" y="1340768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ce réservé du numéro de diapositive 2">
            <a:extLst>
              <a:ext uri="{FF2B5EF4-FFF2-40B4-BE49-F238E27FC236}">
                <a16:creationId xmlns:a16="http://schemas.microsoft.com/office/drawing/2014/main" id="{376D27DF-CBB5-462B-8207-E2A941BAB2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00DB9B-D385-492F-A950-349021930F7A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97FA02F8-1E27-49FE-885B-8F0A393016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13</a:t>
            </a:r>
          </a:p>
        </p:txBody>
      </p:sp>
      <p:graphicFrame>
        <p:nvGraphicFramePr>
          <p:cNvPr id="90130" name="Group 18">
            <a:extLst>
              <a:ext uri="{FF2B5EF4-FFF2-40B4-BE49-F238E27FC236}">
                <a16:creationId xmlns:a16="http://schemas.microsoft.com/office/drawing/2014/main" id="{869C9617-8F67-4D6B-9238-0AC41F0F5CC2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numéro de diapositive 3">
            <a:extLst>
              <a:ext uri="{FF2B5EF4-FFF2-40B4-BE49-F238E27FC236}">
                <a16:creationId xmlns:a16="http://schemas.microsoft.com/office/drawing/2014/main" id="{D87B5B21-FB22-407F-A030-E44DC3B064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4D2DBD-F244-4C1C-952E-4254D5131743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16BA999D-BFD8-4AD1-ACB8-818D3E45CA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 sz="3200">
                <a:effectLst/>
              </a:rPr>
              <a:t>Comment utiliser ce document (suite)</a:t>
            </a: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B3F93F2B-7B76-4371-9395-03A6EE7F77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1000" indent="-381000">
              <a:lnSpc>
                <a:spcPct val="125000"/>
              </a:lnSpc>
              <a:buFont typeface="Arial" panose="020B0604020202020204" pitchFamily="34" charset="0"/>
              <a:buAutoNum type="arabicPeriod" startAt="2"/>
            </a:pPr>
            <a:r>
              <a:rPr lang="fr-CA" altLang="fr-FR" sz="2400"/>
              <a:t>Appliquer la stratégie OEA</a:t>
            </a:r>
          </a:p>
          <a:p>
            <a:pPr marL="381000" indent="-381000">
              <a:lnSpc>
                <a:spcPct val="125000"/>
              </a:lnSpc>
              <a:buFont typeface="Arial" panose="020B0604020202020204" pitchFamily="34" charset="0"/>
              <a:buNone/>
            </a:pPr>
            <a:endParaRPr lang="fr-CA" altLang="fr-FR" sz="2400"/>
          </a:p>
          <a:p>
            <a:pPr marL="571500" lvl="1" indent="-11430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fr-CA" altLang="fr-FR" sz="2000"/>
              <a:t>Pour chaque clip, se poser les questions suivantes :</a:t>
            </a:r>
          </a:p>
          <a:p>
            <a:pPr marL="571500" lvl="1" indent="-114300">
              <a:lnSpc>
                <a:spcPct val="125000"/>
              </a:lnSpc>
              <a:buFont typeface="Arial" panose="020B0604020202020204" pitchFamily="34" charset="0"/>
              <a:buNone/>
            </a:pPr>
            <a:endParaRPr lang="fr-CA" altLang="fr-FR" sz="1400"/>
          </a:p>
          <a:p>
            <a:pPr marL="571500" lvl="1" indent="-114300">
              <a:buFontTx/>
              <a:buAutoNum type="arabicPeriod"/>
            </a:pPr>
            <a:r>
              <a:rPr lang="fr-CA" altLang="fr-FR" sz="2000">
                <a:ea typeface="Arial Unicode MS" pitchFamily="34" charset="-128"/>
              </a:rPr>
              <a:t> Quels sont les éléments potentiellement à risque (Observer)?</a:t>
            </a:r>
            <a:r>
              <a:rPr lang="fr-CA" altLang="fr-FR" sz="2000"/>
              <a:t> </a:t>
            </a:r>
          </a:p>
          <a:p>
            <a:pPr marL="571500" lvl="1" indent="-114300">
              <a:buFontTx/>
              <a:buAutoNum type="arabicPeriod"/>
            </a:pPr>
            <a:r>
              <a:rPr lang="fr-CA" altLang="fr-FR" sz="2000">
                <a:ea typeface="Arial Unicode MS" pitchFamily="34" charset="-128"/>
              </a:rPr>
              <a:t> Quelles sont les situations qui pourraient se produire (Évaluer)?</a:t>
            </a:r>
            <a:r>
              <a:rPr lang="fr-CA" altLang="fr-FR" sz="2000"/>
              <a:t> </a:t>
            </a:r>
          </a:p>
          <a:p>
            <a:pPr marL="571500" lvl="1" indent="-114300">
              <a:buFontTx/>
              <a:buAutoNum type="arabicPeriod"/>
            </a:pPr>
            <a:r>
              <a:rPr lang="fr-CA" altLang="fr-FR" sz="2000">
                <a:ea typeface="Arial Unicode MS" pitchFamily="34" charset="-128"/>
              </a:rPr>
              <a:t> Quelles sont les actions à entreprendre (Agir)?</a:t>
            </a:r>
            <a:r>
              <a:rPr lang="fr-CA" altLang="fr-FR" sz="2000"/>
              <a:t> </a:t>
            </a:r>
          </a:p>
          <a:p>
            <a:pPr marL="571500" lvl="1" indent="-114300">
              <a:buFontTx/>
              <a:buAutoNum type="arabicPeriod"/>
            </a:pPr>
            <a:endParaRPr lang="fr-CA" altLang="fr-FR" sz="2000"/>
          </a:p>
          <a:p>
            <a:pPr marL="381000" indent="-381000">
              <a:buFontTx/>
              <a:buNone/>
            </a:pPr>
            <a:r>
              <a:rPr lang="fr-CA" altLang="fr-FR" sz="2400"/>
              <a:t>	</a:t>
            </a:r>
            <a:r>
              <a:rPr lang="fr-CA" altLang="fr-FR"/>
              <a:t>Regarder ensuite le tableau qui suit le clip pour compléter ses réponses.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u numéro de diapositive 2">
            <a:extLst>
              <a:ext uri="{FF2B5EF4-FFF2-40B4-BE49-F238E27FC236}">
                <a16:creationId xmlns:a16="http://schemas.microsoft.com/office/drawing/2014/main" id="{167445D2-C6A5-4B1D-907D-3540401DED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4A1E60-6CCA-47A2-B20E-F50FC775DBDA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3BCDA0C5-D53B-4E60-9E60-B088A39CFF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13</a:t>
            </a:r>
          </a:p>
        </p:txBody>
      </p:sp>
      <p:graphicFrame>
        <p:nvGraphicFramePr>
          <p:cNvPr id="90130" name="Group 18">
            <a:extLst>
              <a:ext uri="{FF2B5EF4-FFF2-40B4-BE49-F238E27FC236}">
                <a16:creationId xmlns:a16="http://schemas.microsoft.com/office/drawing/2014/main" id="{363A8154-7061-409F-9B52-1DFF24278E5F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905375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1753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Les autres conducteurs, qui peuvent commettre des erreurs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Un véhicule en sens inverse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Un véhicule à l’arrière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La géographie de la route (côte)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 véhicule à l’arrière peut effectuer une manœuvre de dépassement malgré la présence d’une ligne continue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 véhicule lourd peut effectuer une manœuvre d’urgence, ce qui peut causer un accident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Scruter l’environnement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Ralentir pour permettre au conducteur d’effectuer le dépassement en toute sécurité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 préparer à s’immobiliser rapidement afin de prévenir une collision potentielle entre le véhicule effectuant la manœuvre de dépassement et le véhicule lourd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62430F7F-D2A8-44AD-90BA-6E0690165C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Sortie 14 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65CAEDE3-AAC7-4167-A5B1-EC3E0228AF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altLang="fr-FR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u numéro de diapositive 3">
            <a:extLst>
              <a:ext uri="{FF2B5EF4-FFF2-40B4-BE49-F238E27FC236}">
                <a16:creationId xmlns:a16="http://schemas.microsoft.com/office/drawing/2014/main" id="{1ED82423-901B-43C7-8D0C-D62EEB51D8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565172-A45F-4679-BF53-C612C75ADE5F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6A233AAF-6685-4384-9ABA-4C00D1B5BC23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CA" sz="3200" dirty="0">
                <a:latin typeface="Arial" charset="0"/>
                <a:cs typeface="Arial" charset="0"/>
              </a:rPr>
              <a:t>Clip 14</a:t>
            </a:r>
          </a:p>
        </p:txBody>
      </p:sp>
      <p:sp>
        <p:nvSpPr>
          <p:cNvPr id="5" name="Bouton d'action : Vidéo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267D0F6-C684-45FD-8A67-F2C8EB701FC1}"/>
              </a:ext>
            </a:extLst>
          </p:cNvPr>
          <p:cNvSpPr/>
          <p:nvPr/>
        </p:nvSpPr>
        <p:spPr>
          <a:xfrm>
            <a:off x="3500438" y="857250"/>
            <a:ext cx="328612" cy="27305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CA" sz="3200" dirty="0"/>
          </a:p>
        </p:txBody>
      </p:sp>
      <p:sp>
        <p:nvSpPr>
          <p:cNvPr id="57349" name="ZoneTexte 6">
            <a:extLst>
              <a:ext uri="{FF2B5EF4-FFF2-40B4-BE49-F238E27FC236}">
                <a16:creationId xmlns:a16="http://schemas.microsoft.com/office/drawing/2014/main" id="{29E9DD2E-132C-462D-B661-AC10A0C5B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5429250"/>
            <a:ext cx="5500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CA" altLang="fr-FR" sz="1600" i="1"/>
              <a:t> Cliquez sur l’encadré pour débuter la présentation</a:t>
            </a:r>
          </a:p>
        </p:txBody>
      </p:sp>
      <p:pic>
        <p:nvPicPr>
          <p:cNvPr id="3" name="Fr-clip14">
            <a:hlinkClick r:id="" action="ppaction://media"/>
            <a:extLst>
              <a:ext uri="{FF2B5EF4-FFF2-40B4-BE49-F238E27FC236}">
                <a16:creationId xmlns:a16="http://schemas.microsoft.com/office/drawing/2014/main" id="{73C65608-9252-4758-9A5D-FDDB32C99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8625" y="1449000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ce réservé du numéro de diapositive 2">
            <a:extLst>
              <a:ext uri="{FF2B5EF4-FFF2-40B4-BE49-F238E27FC236}">
                <a16:creationId xmlns:a16="http://schemas.microsoft.com/office/drawing/2014/main" id="{52C955BE-0B17-4148-867F-5340C568F8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82E09E1-DCA1-4348-BDCC-E7440E0F6C2A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0D537FF3-CC09-4B5A-A378-AC57F35E7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14</a:t>
            </a:r>
          </a:p>
        </p:txBody>
      </p:sp>
      <p:graphicFrame>
        <p:nvGraphicFramePr>
          <p:cNvPr id="91157" name="Group 21">
            <a:extLst>
              <a:ext uri="{FF2B5EF4-FFF2-40B4-BE49-F238E27FC236}">
                <a16:creationId xmlns:a16="http://schemas.microsoft.com/office/drawing/2014/main" id="{0E3D2DFF-5A7E-4137-9A7A-65FFBA4712E1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u numéro de diapositive 2">
            <a:extLst>
              <a:ext uri="{FF2B5EF4-FFF2-40B4-BE49-F238E27FC236}">
                <a16:creationId xmlns:a16="http://schemas.microsoft.com/office/drawing/2014/main" id="{2A6EB270-325C-4DBB-8F5A-746DD31A83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235245-A997-4FD4-98D6-71EB760ACD21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06ABC00F-5426-48DA-8003-A0F6323620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14</a:t>
            </a:r>
          </a:p>
        </p:txBody>
      </p:sp>
      <p:graphicFrame>
        <p:nvGraphicFramePr>
          <p:cNvPr id="91157" name="Group 21">
            <a:extLst>
              <a:ext uri="{FF2B5EF4-FFF2-40B4-BE49-F238E27FC236}">
                <a16:creationId xmlns:a16="http://schemas.microsoft.com/office/drawing/2014/main" id="{EC2DAC2F-7B17-440F-B083-84BF77F6B7E9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95935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2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6076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Un véhicule en sens inverse, en perte de contrôle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La géographie de la route (courbe)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La vue obstruée par les arbres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La vitesse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Une collision entre les véhicules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Une perte de contrôle dans la courbe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Ralentir et se préparer à freiner à la vue du véhicule en difficulté (et même immobiliser son véhicule)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Empiéter sur l’accotement afin d’augmenter la marge latérale avec le véhicule en difficulté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Ralentir et se préparer à freiner à l’approche de la courbe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5605586-6DD9-4A91-8280-9444BB4366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Sorties 1 et 2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E7CF7B52-88FD-4077-9915-6CC4182785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altLang="fr-F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6">
            <a:extLst>
              <a:ext uri="{FF2B5EF4-FFF2-40B4-BE49-F238E27FC236}">
                <a16:creationId xmlns:a16="http://schemas.microsoft.com/office/drawing/2014/main" id="{CDDB1EAB-43DE-49F5-AA45-E7020CCA37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18B7FEA-C3D1-4EF2-962A-6883714E3A04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1322059-15CD-4964-9E65-DAC87EEF7237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>
              <a:defRPr/>
            </a:pPr>
            <a:r>
              <a:rPr lang="fr-CA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Clip 1</a:t>
            </a:r>
          </a:p>
        </p:txBody>
      </p:sp>
      <p:sp>
        <p:nvSpPr>
          <p:cNvPr id="11268" name="Espace réservé du numéro de diapositive 3">
            <a:extLst>
              <a:ext uri="{FF2B5EF4-FFF2-40B4-BE49-F238E27FC236}">
                <a16:creationId xmlns:a16="http://schemas.microsoft.com/office/drawing/2014/main" id="{4BFBD7F6-833F-4B84-85EB-21284199DDA6}"/>
              </a:ext>
            </a:extLst>
          </p:cNvPr>
          <p:cNvSpPr txBox="1">
            <a:spLocks noGrp="1"/>
          </p:cNvSpPr>
          <p:nvPr/>
        </p:nvSpPr>
        <p:spPr bwMode="auto">
          <a:xfrm>
            <a:off x="7715250" y="6356350"/>
            <a:ext cx="1143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14EE428-C80E-4037-B683-0C9E499B42F3}" type="slidenum">
              <a:rPr lang="fr-CA" altLang="fr-FR" sz="12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7" name="Bouton d'action : Vidéo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B0B2D2D-9AD5-4C4C-8216-AE24317A36B6}"/>
              </a:ext>
            </a:extLst>
          </p:cNvPr>
          <p:cNvSpPr/>
          <p:nvPr/>
        </p:nvSpPr>
        <p:spPr>
          <a:xfrm>
            <a:off x="3571875" y="857250"/>
            <a:ext cx="328613" cy="27305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CA" sz="3200" dirty="0"/>
          </a:p>
        </p:txBody>
      </p:sp>
      <p:sp>
        <p:nvSpPr>
          <p:cNvPr id="11270" name="ZoneTexte 8">
            <a:extLst>
              <a:ext uri="{FF2B5EF4-FFF2-40B4-BE49-F238E27FC236}">
                <a16:creationId xmlns:a16="http://schemas.microsoft.com/office/drawing/2014/main" id="{5CC6E46B-4A72-4BB4-8CFC-658626E54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5429250"/>
            <a:ext cx="5500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CA" altLang="fr-FR" sz="1600" i="1"/>
              <a:t> Cliquez sur l’encadré pour débuter la présentation</a:t>
            </a:r>
          </a:p>
        </p:txBody>
      </p:sp>
      <p:pic>
        <p:nvPicPr>
          <p:cNvPr id="3" name="Fr-clip01">
            <a:hlinkClick r:id="" action="ppaction://media"/>
            <a:extLst>
              <a:ext uri="{FF2B5EF4-FFF2-40B4-BE49-F238E27FC236}">
                <a16:creationId xmlns:a16="http://schemas.microsoft.com/office/drawing/2014/main" id="{3A35C0DA-5998-47FF-9BA1-315D60AC8C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2281" y="1268760"/>
            <a:ext cx="5808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2">
            <a:extLst>
              <a:ext uri="{FF2B5EF4-FFF2-40B4-BE49-F238E27FC236}">
                <a16:creationId xmlns:a16="http://schemas.microsoft.com/office/drawing/2014/main" id="{0D27AF25-9895-4E2B-AC6F-E6D36B150B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9A01FA-A992-46CB-B72E-2CEF3C99205A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84138E89-E373-446D-AA85-46F18CC262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</a:t>
            </a:r>
          </a:p>
        </p:txBody>
      </p:sp>
      <p:graphicFrame>
        <p:nvGraphicFramePr>
          <p:cNvPr id="77841" name="Group 17">
            <a:extLst>
              <a:ext uri="{FF2B5EF4-FFF2-40B4-BE49-F238E27FC236}">
                <a16:creationId xmlns:a16="http://schemas.microsoft.com/office/drawing/2014/main" id="{EB537CE8-E45E-410B-94FF-71CB0E170A69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487680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0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C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numéro de diapositive 2">
            <a:extLst>
              <a:ext uri="{FF2B5EF4-FFF2-40B4-BE49-F238E27FC236}">
                <a16:creationId xmlns:a16="http://schemas.microsoft.com/office/drawing/2014/main" id="{CD509591-4B4D-4542-A2A1-CBD83B81CB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EC9E52-256A-4B13-888C-44B74C4C8451}" type="slidenum">
              <a:rPr lang="fr-CA" altLang="fr-FR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fr-CA" altLang="fr-FR" sz="1200">
              <a:solidFill>
                <a:schemeClr val="bg1"/>
              </a:solidFill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6C399914-9553-4DCD-A6FE-5154993AD4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effectLst/>
              </a:rPr>
              <a:t>Clip 1</a:t>
            </a:r>
          </a:p>
        </p:txBody>
      </p:sp>
      <p:graphicFrame>
        <p:nvGraphicFramePr>
          <p:cNvPr id="77841" name="Group 17">
            <a:extLst>
              <a:ext uri="{FF2B5EF4-FFF2-40B4-BE49-F238E27FC236}">
                <a16:creationId xmlns:a16="http://schemas.microsoft.com/office/drawing/2014/main" id="{DCF1AC90-C2CF-4246-A78B-0B43EE6479BB}"/>
              </a:ext>
            </a:extLst>
          </p:cNvPr>
          <p:cNvGraphicFramePr>
            <a:graphicFrameLocks noGrp="1"/>
          </p:cNvGraphicFramePr>
          <p:nvPr/>
        </p:nvGraphicFramePr>
        <p:xfrm>
          <a:off x="357188" y="1447800"/>
          <a:ext cx="8501062" cy="5289550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4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Éléments de risque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(Observer)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Situations potentielles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(Évaluer)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Actions à accomplir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CA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(Agir)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5909"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Piéton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D’autres véhicules circulant sur la route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 piéton peut traverser la rue	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L’arrivée d’un véhicule en sens inverse, qui veut aller tout droit	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 arrêt brusque du véhicule qui précède</a:t>
                      </a: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Etc.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Ralentir pour laisser passer le piéto</a:t>
                      </a: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n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Conserver les marges de sécurité avec le véhicule qui </a:t>
                      </a: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précède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Établir, si possible, un contact visuel avec le piéton, ainsi qu’avec le conducteur du véhicule circulant dans l’autre voie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Respecter la signalisation et les règles de la circulatio</a:t>
                      </a:r>
                      <a:r>
                        <a:rPr kumimoji="0" lang="fr-C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n</a:t>
                      </a: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charset="0"/>
                      </a:endParaRPr>
                    </a:p>
                    <a:p>
                      <a:pPr marL="98425" marR="0" lvl="0" indent="-984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C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Template_SAAQ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Template_SAAQ</Template>
  <TotalTime>1359</TotalTime>
  <Words>2028</Words>
  <Application>Microsoft Office PowerPoint</Application>
  <PresentationFormat>Affichage à l'écran (4:3)</PresentationFormat>
  <Paragraphs>446</Paragraphs>
  <Slides>54</Slides>
  <Notes>0</Notes>
  <HiddenSlides>0</HiddenSlides>
  <MMClips>14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60" baseType="lpstr">
      <vt:lpstr>Arial</vt:lpstr>
      <vt:lpstr>Arial Unicode MS</vt:lpstr>
      <vt:lpstr>Calibri</vt:lpstr>
      <vt:lpstr>Times New Roman</vt:lpstr>
      <vt:lpstr>Template_SAAQ</vt:lpstr>
      <vt:lpstr>Photo Editor Photo</vt:lpstr>
      <vt:lpstr>Préparation aux sorties sur route</vt:lpstr>
      <vt:lpstr>Remerciements </vt:lpstr>
      <vt:lpstr>But du document</vt:lpstr>
      <vt:lpstr>Comment utiliser ce document</vt:lpstr>
      <vt:lpstr>Comment utiliser ce document (suite)</vt:lpstr>
      <vt:lpstr>Sorties 1 et 2</vt:lpstr>
      <vt:lpstr>Clip 1</vt:lpstr>
      <vt:lpstr>Clip 1</vt:lpstr>
      <vt:lpstr>Clip 1</vt:lpstr>
      <vt:lpstr>Clip 2</vt:lpstr>
      <vt:lpstr>Clip 2</vt:lpstr>
      <vt:lpstr>Clip 2</vt:lpstr>
      <vt:lpstr>Sorties 3 et 4</vt:lpstr>
      <vt:lpstr>Clip 3</vt:lpstr>
      <vt:lpstr>Clip 3</vt:lpstr>
      <vt:lpstr>Clip 3</vt:lpstr>
      <vt:lpstr>Clip 4</vt:lpstr>
      <vt:lpstr>Clip 4</vt:lpstr>
      <vt:lpstr>Clip 4</vt:lpstr>
      <vt:lpstr>Sorties 5 et 6</vt:lpstr>
      <vt:lpstr>Clip 5</vt:lpstr>
      <vt:lpstr>Clip 5</vt:lpstr>
      <vt:lpstr>Clip 5</vt:lpstr>
      <vt:lpstr>Clip 6</vt:lpstr>
      <vt:lpstr>Clip 6</vt:lpstr>
      <vt:lpstr>Clip 6</vt:lpstr>
      <vt:lpstr>Sorties 7 et 8</vt:lpstr>
      <vt:lpstr>Clip 7</vt:lpstr>
      <vt:lpstr>Clip 7</vt:lpstr>
      <vt:lpstr>Clip 7</vt:lpstr>
      <vt:lpstr>Clip 8</vt:lpstr>
      <vt:lpstr>Clip 8</vt:lpstr>
      <vt:lpstr>Clip 8</vt:lpstr>
      <vt:lpstr>Sorties 9 et 10</vt:lpstr>
      <vt:lpstr>Clip 9</vt:lpstr>
      <vt:lpstr>Clip 9</vt:lpstr>
      <vt:lpstr>Clip 9</vt:lpstr>
      <vt:lpstr>Clip 10</vt:lpstr>
      <vt:lpstr>Clip 10</vt:lpstr>
      <vt:lpstr>Clip 10</vt:lpstr>
      <vt:lpstr>Sorties 11, 12 et 13</vt:lpstr>
      <vt:lpstr>Clip 11</vt:lpstr>
      <vt:lpstr>Clip 11</vt:lpstr>
      <vt:lpstr>Clip 11</vt:lpstr>
      <vt:lpstr>Clip 12</vt:lpstr>
      <vt:lpstr>Clip 12</vt:lpstr>
      <vt:lpstr>Clip 12</vt:lpstr>
      <vt:lpstr>Clip 13</vt:lpstr>
      <vt:lpstr>Clip 13</vt:lpstr>
      <vt:lpstr>Clip 13</vt:lpstr>
      <vt:lpstr>Sortie 14 </vt:lpstr>
      <vt:lpstr>Clip 14</vt:lpstr>
      <vt:lpstr>Clip 14</vt:lpstr>
      <vt:lpstr>Clip 14</vt:lpstr>
    </vt:vector>
  </TitlesOfParts>
  <Company>Télé Université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Savie</dc:creator>
  <cp:lastModifiedBy>Gueddari, Khalid</cp:lastModifiedBy>
  <cp:revision>109</cp:revision>
  <dcterms:created xsi:type="dcterms:W3CDTF">2009-06-01T19:41:46Z</dcterms:created>
  <dcterms:modified xsi:type="dcterms:W3CDTF">2019-01-15T16:40:10Z</dcterms:modified>
</cp:coreProperties>
</file>